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4" r:id="rId18"/>
    <p:sldId id="273" r:id="rId19"/>
    <p:sldId id="276" r:id="rId20"/>
    <p:sldId id="275" r:id="rId21"/>
    <p:sldId id="278" r:id="rId22"/>
    <p:sldId id="281" r:id="rId23"/>
    <p:sldId id="283" r:id="rId24"/>
    <p:sldId id="282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11FB05"/>
    <a:srgbClr val="C78E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2" autoAdjust="0"/>
    <p:restoredTop sz="94667" autoAdjust="0"/>
  </p:normalViewPr>
  <p:slideViewPr>
    <p:cSldViewPr>
      <p:cViewPr varScale="1">
        <p:scale>
          <a:sx n="71" d="100"/>
          <a:sy n="71" d="100"/>
        </p:scale>
        <p:origin x="-9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5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A8BA6-649D-440B-9DCA-BD8C5E489BAE}" type="datetimeFigureOut">
              <a:rPr lang="it-IT" smtClean="0"/>
              <a:pPr/>
              <a:t>11/06/2012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6DAC-3C4F-4174-A10B-333FE17C448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71604" y="5500702"/>
            <a:ext cx="5929354" cy="714380"/>
          </a:xfrm>
          <a:scene3d>
            <a:camera prst="perspectiveContrastingRightFacing"/>
            <a:lightRig rig="threePt" dir="t"/>
          </a:scene3d>
          <a:sp3d>
            <a:bevelT prst="angle"/>
          </a:sp3d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it-IT" b="1" dirty="0" err="1" smtClean="0">
                <a:ln/>
                <a:solidFill>
                  <a:schemeClr val="accent3"/>
                </a:solidFill>
              </a:rPr>
              <a:t>Ins</a:t>
            </a:r>
            <a:r>
              <a:rPr lang="it-IT" b="1" dirty="0" smtClean="0">
                <a:ln/>
                <a:solidFill>
                  <a:schemeClr val="accent3"/>
                </a:solidFill>
              </a:rPr>
              <a:t>. G. ADAMO</a:t>
            </a:r>
            <a:endParaRPr lang="it-IT" b="1" dirty="0">
              <a:ln/>
              <a:solidFill>
                <a:schemeClr val="accent3"/>
              </a:solidFill>
            </a:endParaRPr>
          </a:p>
        </p:txBody>
      </p:sp>
      <p:sp>
        <p:nvSpPr>
          <p:cNvPr id="4" name="Cornice 3"/>
          <p:cNvSpPr/>
          <p:nvPr/>
        </p:nvSpPr>
        <p:spPr>
          <a:xfrm>
            <a:off x="714348" y="642919"/>
            <a:ext cx="7715304" cy="4048899"/>
          </a:xfrm>
          <a:prstGeom prst="fram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extrusionClr>
              <a:schemeClr val="tx2">
                <a:lumMod val="60000"/>
                <a:lumOff val="40000"/>
              </a:schemeClr>
            </a:extrusionClr>
          </a:sp3d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it-IT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DENTRO </a:t>
            </a:r>
          </a:p>
          <a:p>
            <a:pPr algn="ctr"/>
            <a:r>
              <a:rPr lang="it-IT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LA DEE</a:t>
            </a:r>
            <a:endParaRPr lang="it-IT" sz="9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857356" y="4000504"/>
            <a:ext cx="5415971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5400" b="1" cap="none" spc="0" dirty="0" smtClean="0">
                <a:ln/>
                <a:solidFill>
                  <a:schemeClr val="accent3"/>
                </a:solidFill>
                <a:effectLst/>
              </a:rPr>
              <a:t>dall’alunno al POF</a:t>
            </a:r>
            <a:endParaRPr lang="it-IT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DOCUMENTI DELLA PROGETTAZIONE E PROSPETTIVA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Didattica </a:t>
            </a:r>
            <a:r>
              <a:rPr lang="it-IT" dirty="0" smtClean="0"/>
              <a:t>DEE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In primo piano: l’apprendimento dello studente.</a:t>
            </a:r>
          </a:p>
          <a:p>
            <a:r>
              <a:rPr lang="it-IT" dirty="0" smtClean="0"/>
              <a:t>Una accurata analisi della dimensione antropologica di partenza identifica la condizione antropologica della comunità di studenti, per passare all’individuazione di attese e bisogni. </a:t>
            </a:r>
          </a:p>
          <a:p>
            <a:r>
              <a:rPr lang="it-IT" dirty="0" smtClean="0"/>
              <a:t>Tre passaggi: </a:t>
            </a:r>
          </a:p>
          <a:p>
            <a:pPr lvl="1"/>
            <a:r>
              <a:rPr lang="it-IT" dirty="0" smtClean="0"/>
              <a:t>individuare le aree di esperienza;</a:t>
            </a:r>
          </a:p>
          <a:p>
            <a:pPr lvl="1"/>
            <a:r>
              <a:rPr lang="it-IT" dirty="0" smtClean="0"/>
              <a:t>precisare gli elementi qualificanti;</a:t>
            </a:r>
          </a:p>
          <a:p>
            <a:pPr lvl="1"/>
            <a:r>
              <a:rPr lang="it-IT" dirty="0" smtClean="0"/>
              <a:t>scegliere una precisa condizione del vissuto.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it-IT" dirty="0"/>
              <a:t>Didattica</a:t>
            </a:r>
            <a:r>
              <a:rPr lang="it-IT" sz="1000" dirty="0"/>
              <a:t> </a:t>
            </a:r>
            <a:r>
              <a:rPr lang="it-IT" dirty="0" smtClean="0"/>
              <a:t>tradizionale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pPr lvl="0">
              <a:lnSpc>
                <a:spcPts val="2000"/>
              </a:lnSpc>
              <a:defRPr/>
            </a:pPr>
            <a:r>
              <a:rPr lang="it-IT" sz="8000" dirty="0"/>
              <a:t>In primo piano: l’insegnamento disciplinare del docente o le esigenze dell’istituto e del territorio. </a:t>
            </a:r>
          </a:p>
          <a:p>
            <a:pPr>
              <a:lnSpc>
                <a:spcPts val="2000"/>
              </a:lnSpc>
            </a:pPr>
            <a:r>
              <a:rPr lang="it-IT" sz="8000" dirty="0" smtClean="0"/>
              <a:t>L’analisi della situazione di partenza serve a capire come indirizzare la trasmissione dei contenuti in modo che risponda alle condizioni dello studente e sia da lui più facilmente accolta. </a:t>
            </a:r>
          </a:p>
          <a:p>
            <a:pPr lvl="0">
              <a:lnSpc>
                <a:spcPts val="1500"/>
              </a:lnSpc>
              <a:spcBef>
                <a:spcPts val="0"/>
              </a:spcBef>
            </a:pPr>
            <a:r>
              <a:rPr lang="it-IT" sz="8000" dirty="0" smtClean="0"/>
              <a:t>Tre nodi:</a:t>
            </a:r>
            <a:endParaRPr lang="it-IT" sz="6800" dirty="0"/>
          </a:p>
          <a:p>
            <a:pPr lvl="1">
              <a:lnSpc>
                <a:spcPts val="1500"/>
              </a:lnSpc>
              <a:spcBef>
                <a:spcPts val="0"/>
              </a:spcBef>
            </a:pPr>
            <a:r>
              <a:rPr lang="it-IT" sz="6800" dirty="0"/>
              <a:t>al centro i contenuti, </a:t>
            </a:r>
            <a:r>
              <a:rPr lang="it-IT" sz="6800" dirty="0" smtClean="0"/>
              <a:t/>
            </a:r>
            <a:br>
              <a:rPr lang="it-IT" sz="6800" dirty="0" smtClean="0"/>
            </a:br>
            <a:r>
              <a:rPr lang="it-IT" sz="6800" dirty="0" smtClean="0"/>
              <a:t>la </a:t>
            </a:r>
            <a:r>
              <a:rPr lang="it-IT" sz="6800" dirty="0"/>
              <a:t>disciplina, il docente;</a:t>
            </a:r>
          </a:p>
          <a:p>
            <a:pPr lvl="1">
              <a:lnSpc>
                <a:spcPts val="1500"/>
              </a:lnSpc>
              <a:spcBef>
                <a:spcPts val="0"/>
              </a:spcBef>
            </a:pPr>
            <a:r>
              <a:rPr lang="it-IT" sz="6800" dirty="0"/>
              <a:t>lo studente è nella posizione </a:t>
            </a:r>
            <a:r>
              <a:rPr lang="it-IT" sz="6800" dirty="0" smtClean="0"/>
              <a:t/>
            </a:r>
            <a:br>
              <a:rPr lang="it-IT" sz="6800" dirty="0" smtClean="0"/>
            </a:br>
            <a:r>
              <a:rPr lang="it-IT" sz="6800" dirty="0" smtClean="0"/>
              <a:t>di </a:t>
            </a:r>
            <a:r>
              <a:rPr lang="it-IT" sz="6800" dirty="0"/>
              <a:t>ricettore;</a:t>
            </a:r>
          </a:p>
          <a:p>
            <a:pPr lvl="1">
              <a:lnSpc>
                <a:spcPts val="1500"/>
              </a:lnSpc>
              <a:spcBef>
                <a:spcPts val="0"/>
              </a:spcBef>
            </a:pPr>
            <a:r>
              <a:rPr lang="it-IT" sz="6800" dirty="0"/>
              <a:t>l’apprendimento è inteso come  corretta ripetizione di nozioni.</a:t>
            </a:r>
          </a:p>
          <a:p>
            <a:pPr>
              <a:lnSpc>
                <a:spcPts val="1500"/>
              </a:lnSpc>
              <a:spcBef>
                <a:spcPts val="0"/>
              </a:spcBef>
            </a:pPr>
            <a:endParaRPr lang="it-IT" sz="6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DOCUMENTI DELLA PROGETTAZIONE E PROSPETTIVA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Didattica DEE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L’offerta </a:t>
            </a:r>
            <a:r>
              <a:rPr lang="it-IT" dirty="0"/>
              <a:t>formativa </a:t>
            </a:r>
            <a:r>
              <a:rPr lang="it-IT" dirty="0" smtClean="0"/>
              <a:t>viene costruita sul quadro dei bisogni educativi ed esistenziali degli studenti</a:t>
            </a:r>
          </a:p>
          <a:p>
            <a:r>
              <a:rPr lang="it-IT" dirty="0" smtClean="0"/>
              <a:t>Deve consentire allo </a:t>
            </a:r>
            <a:r>
              <a:rPr lang="it-IT" dirty="0"/>
              <a:t>studente di acquisire quelle competenze necessarie alla costruzione della risposta ai suoi bisogni. </a:t>
            </a:r>
            <a:endParaRPr lang="it-IT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Risorse DEE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Definito il quadro delle competenze attese , bisogna:</a:t>
            </a:r>
          </a:p>
          <a:p>
            <a:pPr lvl="1"/>
            <a:r>
              <a:rPr lang="it-IT" dirty="0" smtClean="0"/>
              <a:t>Individuare risorse formative disciplinari adeguate</a:t>
            </a:r>
          </a:p>
          <a:p>
            <a:pPr lvl="1"/>
            <a:r>
              <a:rPr lang="it-IT" dirty="0" smtClean="0"/>
              <a:t>Codificare le risorse formative che l’istituzione scolastica intende offrire. </a:t>
            </a:r>
          </a:p>
          <a:p>
            <a:r>
              <a:rPr lang="it-IT" dirty="0" smtClean="0"/>
              <a:t>Questi passaggi vanno seguiti nei vari livelli di progettazione: dalla macroprogettazione del POF, a quella di classe, alla microprogettazione delle UA disciplinari.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DOCUMENTI DELLA PROGETTAZIONE E PROSPETTIVA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Didattica DEE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b="1" dirty="0"/>
              <a:t>Progettare il POF nella prospettiva della </a:t>
            </a:r>
            <a:r>
              <a:rPr lang="it-IT" b="1" dirty="0" smtClean="0"/>
              <a:t>DEE</a:t>
            </a:r>
          </a:p>
          <a:p>
            <a:pPr>
              <a:buNone/>
            </a:pPr>
            <a:r>
              <a:rPr lang="it-IT" b="1" dirty="0"/>
              <a:t>	</a:t>
            </a:r>
            <a:endParaRPr lang="it-IT" b="1" dirty="0" smtClean="0"/>
          </a:p>
          <a:p>
            <a:pPr>
              <a:buNone/>
            </a:pPr>
            <a:r>
              <a:rPr lang="it-IT" b="1" dirty="0"/>
              <a:t>	</a:t>
            </a:r>
            <a:r>
              <a:rPr lang="it-IT" dirty="0" smtClean="0"/>
              <a:t>Se la maggioranza del Collegio Docenti condivide la scelta della pedagogia ermeneutica esistenziale, una Commissione incaricata progetterà il POF seguendo l’impianto della PEE.</a:t>
            </a:r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POF in chiave DEE: come?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Individuare le </a:t>
            </a:r>
            <a:r>
              <a:rPr lang="it-IT" dirty="0"/>
              <a:t>dimensioni antropologiche che caratterizzano il vissuto degli </a:t>
            </a:r>
            <a:r>
              <a:rPr lang="it-IT" dirty="0" smtClean="0"/>
              <a:t>studenti</a:t>
            </a:r>
          </a:p>
          <a:p>
            <a:r>
              <a:rPr lang="it-IT" dirty="0" smtClean="0"/>
              <a:t>Analizzare attese </a:t>
            </a:r>
            <a:r>
              <a:rPr lang="it-IT" dirty="0"/>
              <a:t>e domande presenti nella dimensione </a:t>
            </a:r>
            <a:r>
              <a:rPr lang="it-IT" dirty="0" smtClean="0"/>
              <a:t>antropologica</a:t>
            </a:r>
          </a:p>
          <a:p>
            <a:r>
              <a:rPr lang="it-IT" dirty="0" smtClean="0"/>
              <a:t>Individuare  le </a:t>
            </a:r>
            <a:r>
              <a:rPr lang="it-IT" dirty="0"/>
              <a:t>esperienze di apprendimento </a:t>
            </a:r>
            <a:r>
              <a:rPr lang="it-IT" dirty="0" smtClean="0"/>
              <a:t>disciplinari per la costruzione della risposta da parte dello studente</a:t>
            </a:r>
          </a:p>
          <a:p>
            <a:r>
              <a:rPr lang="it-IT" dirty="0" smtClean="0"/>
              <a:t>Procedere alla definizione </a:t>
            </a:r>
            <a:r>
              <a:rPr lang="it-IT" dirty="0"/>
              <a:t>del quadro delle competenze </a:t>
            </a:r>
            <a:r>
              <a:rPr lang="it-IT" dirty="0" smtClean="0"/>
              <a:t>attese</a:t>
            </a:r>
          </a:p>
          <a:p>
            <a:r>
              <a:rPr lang="it-IT" dirty="0" smtClean="0"/>
              <a:t>Organizzare gli interventi mirati</a:t>
            </a:r>
          </a:p>
          <a:p>
            <a:r>
              <a:rPr lang="it-IT" dirty="0" smtClean="0"/>
              <a:t>Identificare la verifica, valutazione e certificazione </a:t>
            </a:r>
            <a:r>
              <a:rPr lang="it-IT" dirty="0"/>
              <a:t>dei risultati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DOCUMENTI DELLA PROGETTAZIONE E PROSPETTIVA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IL POF  nella logica della DEE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sz="3200" dirty="0" smtClean="0"/>
              <a:t>Deve rispondere alle mutevoli e diversificate domande educative degli studenti</a:t>
            </a:r>
          </a:p>
          <a:p>
            <a:r>
              <a:rPr lang="it-IT" sz="3200" dirty="0" smtClean="0"/>
              <a:t>Deve partire da:</a:t>
            </a:r>
          </a:p>
          <a:p>
            <a:pPr lvl="1"/>
            <a:r>
              <a:rPr lang="it-IT" sz="2600" dirty="0" smtClean="0"/>
              <a:t>una attenta analisi della condizione esistenziale degli studenti </a:t>
            </a:r>
          </a:p>
          <a:p>
            <a:pPr lvl="1"/>
            <a:r>
              <a:rPr lang="it-IT" sz="2600" dirty="0" smtClean="0"/>
              <a:t>dalla individuazione delle reali domande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it-IT" sz="3200" dirty="0" smtClean="0"/>
              <a:t>Deve essere:</a:t>
            </a:r>
          </a:p>
          <a:p>
            <a:pPr lvl="1"/>
            <a:r>
              <a:rPr lang="it-IT" sz="2300" dirty="0"/>
              <a:t>Essenziale</a:t>
            </a:r>
          </a:p>
          <a:p>
            <a:pPr lvl="1"/>
            <a:r>
              <a:rPr lang="it-IT" sz="2300" dirty="0"/>
              <a:t>Flessibile</a:t>
            </a:r>
          </a:p>
          <a:p>
            <a:pPr lvl="1"/>
            <a:r>
              <a:rPr lang="it-IT" sz="2300" dirty="0"/>
              <a:t>contenere varie </a:t>
            </a:r>
            <a:r>
              <a:rPr lang="it-IT" sz="2200" dirty="0" smtClean="0"/>
              <a:t>proposte, possibili all’interno dell’istituto</a:t>
            </a:r>
            <a:r>
              <a:rPr lang="it-IT" sz="2300" dirty="0" smtClean="0"/>
              <a:t>:</a:t>
            </a:r>
          </a:p>
          <a:p>
            <a:pPr lvl="2"/>
            <a:r>
              <a:rPr lang="it-IT" sz="2200" dirty="0" smtClean="0"/>
              <a:t>di progetti</a:t>
            </a:r>
          </a:p>
          <a:p>
            <a:pPr lvl="2"/>
            <a:r>
              <a:rPr lang="it-IT" sz="2200" dirty="0" smtClean="0"/>
              <a:t>di </a:t>
            </a:r>
            <a:r>
              <a:rPr lang="it-IT" sz="2200" dirty="0"/>
              <a:t>percorsi di </a:t>
            </a:r>
            <a:r>
              <a:rPr lang="it-IT" sz="2200" dirty="0" smtClean="0"/>
              <a:t>apprendimento</a:t>
            </a:r>
          </a:p>
          <a:p>
            <a:pPr>
              <a:buNone/>
            </a:pPr>
            <a:r>
              <a:rPr lang="it-IT" dirty="0" smtClean="0"/>
              <a:t>		da poter  scegliere, correggere e precisare 	ulteriormente, anche in corso di attuazione</a:t>
            </a:r>
            <a:endParaRPr lang="it-IT" dirty="0"/>
          </a:p>
          <a:p>
            <a:endParaRPr lang="it-IT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 </a:t>
            </a:r>
          </a:p>
        </p:txBody>
      </p:sp>
      <p:sp>
        <p:nvSpPr>
          <p:cNvPr id="7" name="Rettangolo 6"/>
          <p:cNvSpPr/>
          <p:nvPr/>
        </p:nvSpPr>
        <p:spPr>
          <a:xfrm rot="18032299">
            <a:off x="4879705" y="2534061"/>
            <a:ext cx="350046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t-IT" sz="138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pof</a:t>
            </a:r>
            <a:endParaRPr lang="it-IT" sz="13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IL POF  nella logica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Piano Offerta Formativa (POF)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b="1" dirty="0"/>
              <a:t>Elementi di identificazione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dati relativi all’istituzione scolastica</a:t>
            </a:r>
          </a:p>
          <a:p>
            <a:r>
              <a:rPr lang="it-IT" b="1" dirty="0" smtClean="0"/>
              <a:t>Dimensione </a:t>
            </a:r>
            <a:r>
              <a:rPr lang="it-IT" b="1" dirty="0" err="1" smtClean="0"/>
              <a:t>antropologico-educativa</a:t>
            </a:r>
            <a:r>
              <a:rPr lang="it-IT" b="1" dirty="0" smtClean="0"/>
              <a:t> degli studenti</a:t>
            </a:r>
          </a:p>
          <a:p>
            <a:pPr lvl="1"/>
            <a:r>
              <a:rPr lang="it-IT" dirty="0" smtClean="0"/>
              <a:t>Individuata nel vissuto degli </a:t>
            </a:r>
            <a:r>
              <a:rPr lang="it-IT" dirty="0"/>
              <a:t>studenti dell’istituto </a:t>
            </a:r>
            <a:endParaRPr lang="it-IT" dirty="0" smtClean="0"/>
          </a:p>
          <a:p>
            <a:pPr lvl="1"/>
            <a:r>
              <a:rPr lang="it-IT" dirty="0" smtClean="0"/>
              <a:t>confrontata </a:t>
            </a:r>
            <a:r>
              <a:rPr lang="it-IT" dirty="0"/>
              <a:t>con </a:t>
            </a:r>
            <a:r>
              <a:rPr lang="it-IT" dirty="0" smtClean="0"/>
              <a:t>le </a:t>
            </a:r>
            <a:r>
              <a:rPr lang="it-IT" dirty="0"/>
              <a:t>Indicazioni Nazionali per disegnare il profilo d’istituto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PERCORSO CIRCOLARE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b="1" dirty="0" smtClean="0"/>
              <a:t>Nelle sue parti, il POF si compone di:</a:t>
            </a:r>
          </a:p>
          <a:p>
            <a:r>
              <a:rPr lang="it-IT" b="1" dirty="0" smtClean="0"/>
              <a:t>Finalità educative</a:t>
            </a:r>
          </a:p>
          <a:p>
            <a:pPr lvl="1"/>
            <a:r>
              <a:rPr lang="it-IT" dirty="0" smtClean="0"/>
              <a:t>Analizza e definisce le domande e attese educative, a partire dal vissuto degli studenti</a:t>
            </a:r>
          </a:p>
          <a:p>
            <a:r>
              <a:rPr lang="it-IT" b="1" dirty="0" smtClean="0"/>
              <a:t>Offerta formativa</a:t>
            </a:r>
          </a:p>
          <a:p>
            <a:pPr lvl="1"/>
            <a:r>
              <a:rPr lang="it-IT" dirty="0" smtClean="0"/>
              <a:t>Propone progetti e percorsi finalizzati alla costruzione della risposta da parte dello studente</a:t>
            </a:r>
          </a:p>
          <a:p>
            <a:r>
              <a:rPr lang="it-IT" b="1" dirty="0" smtClean="0"/>
              <a:t>Organizzazione curriculare ed extra-curriculare</a:t>
            </a:r>
          </a:p>
          <a:p>
            <a:pPr lvl="1"/>
            <a:r>
              <a:rPr lang="it-IT" dirty="0" smtClean="0"/>
              <a:t>Definisce orario</a:t>
            </a:r>
            <a:r>
              <a:rPr lang="it-IT" dirty="0"/>
              <a:t>, gruppi classe, organico, funzioni, collaborazioni, obbligo scolastico, </a:t>
            </a:r>
            <a:r>
              <a:rPr lang="it-IT" dirty="0" smtClean="0"/>
              <a:t>situazioni di </a:t>
            </a:r>
            <a:r>
              <a:rPr lang="it-IT" dirty="0" err="1" smtClean="0"/>
              <a:t>handicap…</a:t>
            </a:r>
            <a:endParaRPr lang="it-IT" b="1" dirty="0" smtClean="0"/>
          </a:p>
          <a:p>
            <a:r>
              <a:rPr lang="it-IT" b="1" dirty="0" smtClean="0"/>
              <a:t>Competenze attese</a:t>
            </a:r>
          </a:p>
          <a:p>
            <a:pPr lvl="1"/>
            <a:r>
              <a:rPr lang="it-IT" dirty="0" smtClean="0"/>
              <a:t>Elenca le macrocompetenze </a:t>
            </a:r>
            <a:r>
              <a:rPr lang="it-IT" dirty="0"/>
              <a:t>in uscita alla fine del ciclo e nelle fasi intermedie</a:t>
            </a:r>
            <a:endParaRPr lang="it-IT" b="1" dirty="0" smtClean="0"/>
          </a:p>
          <a:p>
            <a:r>
              <a:rPr lang="it-IT" b="1" dirty="0" smtClean="0"/>
              <a:t>Verifica, valutazione e certificazione</a:t>
            </a:r>
          </a:p>
          <a:p>
            <a:pPr lvl="1"/>
            <a:r>
              <a:rPr lang="it-IT" dirty="0" smtClean="0"/>
              <a:t>Stabilisce criteri</a:t>
            </a:r>
            <a:r>
              <a:rPr lang="it-IT" dirty="0"/>
              <a:t>, indicatori, rubrica  per la verifica, valutazione e certificazione delle competenze attese.</a:t>
            </a:r>
            <a:endParaRPr lang="it-IT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000364" y="500042"/>
          <a:ext cx="3100705" cy="524510"/>
        </p:xfrm>
        <a:graphic>
          <a:graphicData uri="http://schemas.openxmlformats.org/drawingml/2006/table">
            <a:tbl>
              <a:tblPr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3100705"/>
              </a:tblGrid>
              <a:tr h="524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PIANO </a:t>
                      </a:r>
                      <a:r>
                        <a:rPr lang="it-IT" sz="1600" b="0" cap="none" spc="0" dirty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OFFERTA </a:t>
                      </a: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FORMATIVA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in prospettiva DEE</a:t>
                      </a:r>
                      <a:endParaRPr lang="it-IT" sz="16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357290" y="1785926"/>
          <a:ext cx="6429420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29420"/>
              </a:tblGrid>
              <a:tr h="714380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DIMENSIONE </a:t>
                      </a:r>
                      <a:r>
                        <a:rPr lang="it-IT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ANTROPOLOGICO </a:t>
                      </a:r>
                      <a:r>
                        <a:rPr lang="it-IT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it-IT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EDUCATIVA DEGLI STUDENTI</a:t>
                      </a:r>
                      <a:endParaRPr lang="it-IT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Individuazione della dimensione antropologica vissuta dagli studenti dell’istituto </a:t>
                      </a:r>
                      <a:r>
                        <a:rPr lang="it-IT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it-IT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confronto con </a:t>
                      </a:r>
                      <a:r>
                        <a:rPr lang="it-IT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 </a:t>
                      </a:r>
                      <a:r>
                        <a:rPr lang="it-IT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Indicazioni Nazionali per disegnare il profilo d’istituto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71472" y="2571744"/>
          <a:ext cx="2357454" cy="1097280"/>
        </p:xfrm>
        <a:graphic>
          <a:graphicData uri="http://schemas.openxmlformats.org/drawingml/2006/table">
            <a:tbl>
              <a:tblPr/>
              <a:tblGrid>
                <a:gridCol w="2357454"/>
              </a:tblGrid>
              <a:tr h="10737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FINALITÁ EDUCATIVE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Analisi e definizione delle attese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domande educative presenti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nella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dimensione antropologica caratterizzante il vissuto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degli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studenti.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3857628"/>
          <a:ext cx="2714644" cy="1057276"/>
        </p:xfrm>
        <a:graphic>
          <a:graphicData uri="http://schemas.openxmlformats.org/drawingml/2006/table">
            <a:tbl>
              <a:tblPr/>
              <a:tblGrid>
                <a:gridCol w="2714644"/>
              </a:tblGrid>
              <a:tr h="1057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OFFERTA FORMATIVA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progetti di esperienze educative e didattiche attraverso le quali lo studente potrà elaborare le risposte alle sue attese.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2714612" y="5072074"/>
          <a:ext cx="3651250" cy="1088710"/>
        </p:xfrm>
        <a:graphic>
          <a:graphicData uri="http://schemas.openxmlformats.org/drawingml/2006/table">
            <a:tbl>
              <a:tblPr/>
              <a:tblGrid>
                <a:gridCol w="3651250"/>
              </a:tblGrid>
              <a:tr h="108871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ORGANIZZAZIONE CURRICOLARE  </a:t>
                      </a: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ED </a:t>
                      </a: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EXTRACURRICOLARE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Indicare orario, gruppi classe, organico, funzioni, collaborazioni, obbligo scolastico, handicap, ecc.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5286380" y="3857628"/>
          <a:ext cx="2742246" cy="1071570"/>
        </p:xfrm>
        <a:graphic>
          <a:graphicData uri="http://schemas.openxmlformats.org/drawingml/2006/table">
            <a:tbl>
              <a:tblPr/>
              <a:tblGrid>
                <a:gridCol w="2742246"/>
              </a:tblGrid>
              <a:tr h="1071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COMPETENZE ATTESE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Elenco delle macrocompetenze in uscita alla fine del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ciclo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nelle fasi intermedie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6215074" y="2571744"/>
          <a:ext cx="2383790" cy="1097280"/>
        </p:xfrm>
        <a:graphic>
          <a:graphicData uri="http://schemas.openxmlformats.org/drawingml/2006/table">
            <a:tbl>
              <a:tblPr/>
              <a:tblGrid>
                <a:gridCol w="2383790"/>
              </a:tblGrid>
              <a:tr h="1071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VERIFICA, VALUTAZIONE </a:t>
                      </a: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 </a:t>
                      </a: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CERTIFICAZIONE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Criteri, indicatori, rubrica 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per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la verifica, valutazione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certificazione </a:t>
                      </a: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delle </a:t>
                      </a:r>
                      <a:r>
                        <a:rPr lang="it-IT" sz="1200" dirty="0">
                          <a:latin typeface="Times New Roman"/>
                          <a:ea typeface="Times New Roman"/>
                          <a:cs typeface="Times New Roman"/>
                        </a:rPr>
                        <a:t>competenze attese.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3428992" y="1071546"/>
            <a:ext cx="2286016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lvl="0" algn="ctr"/>
            <a:r>
              <a:rPr lang="it-IT" sz="12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Elementi di identificazione: dati relativi all’istituzione scolastica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214290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357686" y="6429396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4536281" y="167876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7 30"/>
          <p:cNvCxnSpPr/>
          <p:nvPr/>
        </p:nvCxnSpPr>
        <p:spPr>
          <a:xfrm rot="10800000" flipV="1">
            <a:off x="2928926" y="2571744"/>
            <a:ext cx="1500198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7 39"/>
          <p:cNvCxnSpPr/>
          <p:nvPr/>
        </p:nvCxnSpPr>
        <p:spPr>
          <a:xfrm rot="16200000" flipH="1">
            <a:off x="2857488" y="3286124"/>
            <a:ext cx="642942" cy="50006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7 41"/>
          <p:cNvCxnSpPr/>
          <p:nvPr/>
        </p:nvCxnSpPr>
        <p:spPr>
          <a:xfrm rot="16200000" flipH="1">
            <a:off x="3786182" y="4357694"/>
            <a:ext cx="785818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7 43"/>
          <p:cNvCxnSpPr/>
          <p:nvPr/>
        </p:nvCxnSpPr>
        <p:spPr>
          <a:xfrm rot="5400000" flipH="1" flipV="1">
            <a:off x="4500562" y="4286256"/>
            <a:ext cx="857256" cy="71438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7 45"/>
          <p:cNvCxnSpPr/>
          <p:nvPr/>
        </p:nvCxnSpPr>
        <p:spPr>
          <a:xfrm rot="5400000" flipH="1" flipV="1">
            <a:off x="5643570" y="3214686"/>
            <a:ext cx="642942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7 47"/>
          <p:cNvCxnSpPr/>
          <p:nvPr/>
        </p:nvCxnSpPr>
        <p:spPr>
          <a:xfrm rot="10800000">
            <a:off x="4857752" y="2571744"/>
            <a:ext cx="1428760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 rot="5400000">
            <a:off x="-1928842" y="2428852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/>
          <p:cNvSpPr/>
          <p:nvPr/>
        </p:nvSpPr>
        <p:spPr>
          <a:xfrm rot="5400000">
            <a:off x="6572280" y="4214802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4572000" y="2500306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Il Progetto e il Piano di lavoro annuali nella prospettiva della DEE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La DEE si incentra sulla condizione educativa del gruppo </a:t>
            </a:r>
            <a:r>
              <a:rPr lang="it-IT" dirty="0" smtClean="0"/>
              <a:t>classe.</a:t>
            </a:r>
          </a:p>
          <a:p>
            <a:r>
              <a:rPr lang="it-IT" dirty="0" smtClean="0"/>
              <a:t>Non parla in </a:t>
            </a:r>
            <a:r>
              <a:rPr lang="it-IT" dirty="0"/>
              <a:t>termini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di </a:t>
            </a:r>
            <a:r>
              <a:rPr lang="it-IT" dirty="0"/>
              <a:t>contenuti da </a:t>
            </a:r>
            <a:r>
              <a:rPr lang="it-IT" dirty="0" smtClean="0"/>
              <a:t>trasmette </a:t>
            </a:r>
            <a:br>
              <a:rPr lang="it-IT" dirty="0" smtClean="0"/>
            </a:br>
            <a:r>
              <a:rPr lang="it-IT" dirty="0" smtClean="0"/>
              <a:t>ma </a:t>
            </a:r>
            <a:r>
              <a:rPr lang="it-IT" dirty="0"/>
              <a:t>di persona da costruire, attraverso l’acquisizione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di </a:t>
            </a:r>
            <a:r>
              <a:rPr lang="it-IT" dirty="0"/>
              <a:t>nuove competenze</a:t>
            </a:r>
            <a:r>
              <a:rPr lang="it-IT" dirty="0" smtClean="0"/>
              <a:t>.</a:t>
            </a:r>
          </a:p>
          <a:p>
            <a:r>
              <a:rPr lang="it-IT" dirty="0" smtClean="0"/>
              <a:t>Muta la prospettiva, </a:t>
            </a:r>
            <a:br>
              <a:rPr lang="it-IT" dirty="0" smtClean="0"/>
            </a:br>
            <a:r>
              <a:rPr lang="it-IT" dirty="0" smtClean="0"/>
              <a:t>non semplicemente </a:t>
            </a:r>
            <a:br>
              <a:rPr lang="it-IT" dirty="0" smtClean="0"/>
            </a:br>
            <a:r>
              <a:rPr lang="it-IT" dirty="0" smtClean="0"/>
              <a:t>la terminologia: al centro dell’azione didattica si trova l’alunno con il suo vissuto.</a:t>
            </a:r>
            <a:endParaRPr lang="it-IT" dirty="0"/>
          </a:p>
        </p:txBody>
      </p:sp>
      <p:pic>
        <p:nvPicPr>
          <p:cNvPr id="11" name="Segnaposto contenuto 10" descr="sedia scuol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357818" y="2214554"/>
            <a:ext cx="2714644" cy="34961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C78E1B"/>
            </a:solidFill>
            <a:miter lim="800000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Il Progetto e il Piano di lavoro annuali nella prospettiva della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PROGETTO ANNUALE DEE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Progetto annuale deve avere caratteristiche di:</a:t>
            </a:r>
          </a:p>
          <a:p>
            <a:pPr lvl="1"/>
            <a:r>
              <a:rPr lang="it-IT" dirty="0" smtClean="0"/>
              <a:t>sinteticità, </a:t>
            </a:r>
          </a:p>
          <a:p>
            <a:pPr lvl="1"/>
            <a:r>
              <a:rPr lang="it-IT" dirty="0" smtClean="0"/>
              <a:t>flessibilità,</a:t>
            </a:r>
          </a:p>
          <a:p>
            <a:pPr lvl="1"/>
            <a:r>
              <a:rPr lang="it-IT" dirty="0" smtClean="0"/>
              <a:t>adattabilità, </a:t>
            </a:r>
          </a:p>
          <a:p>
            <a:pPr lvl="1"/>
            <a:r>
              <a:rPr lang="it-IT" dirty="0" smtClean="0"/>
              <a:t>essere declinato </a:t>
            </a:r>
            <a:br>
              <a:rPr lang="it-IT" dirty="0" smtClean="0"/>
            </a:br>
            <a:r>
              <a:rPr lang="it-IT" dirty="0" smtClean="0"/>
              <a:t>ed esplicitato </a:t>
            </a:r>
            <a:br>
              <a:rPr lang="it-IT" dirty="0" smtClean="0"/>
            </a:br>
            <a:r>
              <a:rPr lang="it-IT" dirty="0" smtClean="0"/>
              <a:t>nel Piano di lavoro annuale </a:t>
            </a:r>
          </a:p>
          <a:p>
            <a:pPr lvl="1"/>
            <a:r>
              <a:rPr lang="it-IT" dirty="0" smtClean="0"/>
              <a:t>può riguardare l’equipe pedagogica della classe o il singolo docente per una specifica disciplina.</a:t>
            </a:r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PIANO ANNUALE DEE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Piano di lavoro annuale</a:t>
            </a:r>
          </a:p>
          <a:p>
            <a:pPr lvl="1"/>
            <a:r>
              <a:rPr lang="it-IT" dirty="0" smtClean="0"/>
              <a:t>riporta sul lungo periodo le indicazioni generali contenute nel Progetto annuale;</a:t>
            </a:r>
          </a:p>
          <a:p>
            <a:pPr lvl="1"/>
            <a:r>
              <a:rPr lang="it-IT" dirty="0" smtClean="0"/>
              <a:t>è analitico;</a:t>
            </a:r>
          </a:p>
          <a:p>
            <a:pPr lvl="1"/>
            <a:r>
              <a:rPr lang="it-IT" dirty="0" smtClean="0"/>
              <a:t>può riguardare l’equipe pedagogica della classe o il singolo docente per una specifica disciplina.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000364" y="500042"/>
          <a:ext cx="3100705" cy="524510"/>
        </p:xfrm>
        <a:graphic>
          <a:graphicData uri="http://schemas.openxmlformats.org/drawingml/2006/table">
            <a:tbl>
              <a:tblPr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3100705"/>
              </a:tblGrid>
              <a:tr h="524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PROGETTO</a:t>
                      </a:r>
                      <a:r>
                        <a:rPr lang="it-IT" sz="16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NNUALE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in prospettiva DEE</a:t>
                      </a:r>
                      <a:endParaRPr lang="it-IT" sz="16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357290" y="1785926"/>
          <a:ext cx="6429420" cy="82296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29420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MOTIVO EDUCATIVO CONDUTTORE</a:t>
                      </a:r>
                      <a:endParaRPr lang="it-IT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Nasce dalla scelta della dimensione antropologica </a:t>
                      </a:r>
                    </a:p>
                    <a:p>
                      <a:pPr algn="ctr"/>
                      <a:r>
                        <a:rPr lang="it-IT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 dal confronto con le Indicazioni Nazionali</a:t>
                      </a:r>
                      <a:endParaRPr lang="it-IT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71472" y="2714620"/>
          <a:ext cx="2357454" cy="1097280"/>
        </p:xfrm>
        <a:graphic>
          <a:graphicData uri="http://schemas.openxmlformats.org/drawingml/2006/table">
            <a:tbl>
              <a:tblPr/>
              <a:tblGrid>
                <a:gridCol w="2357454"/>
              </a:tblGrid>
              <a:tr h="9544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OBIETTIVO FORMATIVO</a:t>
                      </a:r>
                      <a:endParaRPr lang="it-IT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Analisi del motivo educativo conduttore del piano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 l’individuazione delle domande e la scelta delle piste di risposta definite negli OF.</a:t>
                      </a:r>
                      <a:endParaRPr lang="it-IT" sz="12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3929066"/>
          <a:ext cx="2714644" cy="985838"/>
        </p:xfrm>
        <a:graphic>
          <a:graphicData uri="http://schemas.openxmlformats.org/drawingml/2006/table">
            <a:tbl>
              <a:tblPr/>
              <a:tblGrid>
                <a:gridCol w="2714644"/>
              </a:tblGrid>
              <a:tr h="985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AMBITI </a:t>
                      </a:r>
                      <a:r>
                        <a:rPr lang="it-IT" sz="1200" b="1" dirty="0" err="1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D’INTERVENTO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Elencare gli ambiti dell’intervento disciplinare attraverso cui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raggiungere gli OF 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2714612" y="5214950"/>
          <a:ext cx="3651250" cy="1088710"/>
        </p:xfrm>
        <a:graphic>
          <a:graphicData uri="http://schemas.openxmlformats.org/drawingml/2006/table">
            <a:tbl>
              <a:tblPr/>
              <a:tblGrid>
                <a:gridCol w="3651250"/>
              </a:tblGrid>
              <a:tr h="1088710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COLLEGAMENTI </a:t>
                      </a: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INTERDICIPLINARI</a:t>
                      </a: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Indicare le discipline coinvolte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nelle esperienze-compito</a:t>
                      </a: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5286380" y="4000503"/>
          <a:ext cx="2742246" cy="928694"/>
        </p:xfrm>
        <a:graphic>
          <a:graphicData uri="http://schemas.openxmlformats.org/drawingml/2006/table">
            <a:tbl>
              <a:tblPr/>
              <a:tblGrid>
                <a:gridCol w="2742246"/>
              </a:tblGrid>
              <a:tr h="928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COMPETENZE ATTESE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Elenco delle competenze previste in uscita a fine anno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6215074" y="2714621"/>
          <a:ext cx="2383790" cy="1168718"/>
        </p:xfrm>
        <a:graphic>
          <a:graphicData uri="http://schemas.openxmlformats.org/drawingml/2006/table">
            <a:tbl>
              <a:tblPr/>
              <a:tblGrid>
                <a:gridCol w="2383790"/>
              </a:tblGrid>
              <a:tr h="1168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VERIFICA, VALUTAZIONE </a:t>
                      </a: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E </a:t>
                      </a: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CERTIFICAZIONE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Criteri e modalità generali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 la verifica, la valutazione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 la certificazione </a:t>
                      </a:r>
                      <a:b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it-IT" sz="12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delle competenze acquisite.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3214678" y="1071546"/>
            <a:ext cx="2714644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Elementi di identificazione: </a:t>
            </a:r>
          </a:p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Scuola, anno, disciplina, classe e sezione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214290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357686" y="6429396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4536281" y="167876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7 30"/>
          <p:cNvCxnSpPr/>
          <p:nvPr/>
        </p:nvCxnSpPr>
        <p:spPr>
          <a:xfrm rot="10800000" flipV="1">
            <a:off x="2928926" y="2714620"/>
            <a:ext cx="1500198" cy="50006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7 39"/>
          <p:cNvCxnSpPr/>
          <p:nvPr/>
        </p:nvCxnSpPr>
        <p:spPr>
          <a:xfrm rot="16200000" flipH="1">
            <a:off x="2893207" y="3250405"/>
            <a:ext cx="714380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7 41"/>
          <p:cNvCxnSpPr/>
          <p:nvPr/>
        </p:nvCxnSpPr>
        <p:spPr>
          <a:xfrm rot="16200000" flipH="1">
            <a:off x="3714744" y="4429132"/>
            <a:ext cx="928694" cy="64294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7 43"/>
          <p:cNvCxnSpPr/>
          <p:nvPr/>
        </p:nvCxnSpPr>
        <p:spPr>
          <a:xfrm rot="5400000" flipH="1" flipV="1">
            <a:off x="4500562" y="4429132"/>
            <a:ext cx="857256" cy="71438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7 45"/>
          <p:cNvCxnSpPr/>
          <p:nvPr/>
        </p:nvCxnSpPr>
        <p:spPr>
          <a:xfrm rot="5400000" flipH="1" flipV="1">
            <a:off x="5536413" y="3250405"/>
            <a:ext cx="785818" cy="71438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7 47"/>
          <p:cNvCxnSpPr/>
          <p:nvPr/>
        </p:nvCxnSpPr>
        <p:spPr>
          <a:xfrm rot="10800000">
            <a:off x="4857752" y="2714620"/>
            <a:ext cx="1428760" cy="50006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 rot="5400000">
            <a:off x="-1928842" y="242885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/>
          <p:cNvSpPr/>
          <p:nvPr/>
        </p:nvSpPr>
        <p:spPr>
          <a:xfrm rot="5400000">
            <a:off x="6572280" y="421480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4572000" y="264318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000364" y="500042"/>
          <a:ext cx="3100705" cy="524510"/>
        </p:xfrm>
        <a:graphic>
          <a:graphicData uri="http://schemas.openxmlformats.org/drawingml/2006/table">
            <a:tbl>
              <a:tblPr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3100705"/>
              </a:tblGrid>
              <a:tr h="524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PIANO</a:t>
                      </a:r>
                      <a:r>
                        <a:rPr lang="it-IT" sz="16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NNUALE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in prospettiva DEE</a:t>
                      </a:r>
                      <a:endParaRPr lang="it-IT" sz="16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357290" y="1785926"/>
          <a:ext cx="6429420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29420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MOTIVO EDUCATIVO CONDUTTORE DEL PIANO</a:t>
                      </a:r>
                      <a:endParaRPr lang="it-IT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Viene specificato il motivo conduttore che sta alla base del Piano </a:t>
                      </a:r>
                      <a:endParaRPr lang="it-IT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71472" y="2643182"/>
          <a:ext cx="2500330" cy="1769748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1769748">
                <a:tc>
                  <a:txBody>
                    <a:bodyPr/>
                    <a:lstStyle/>
                    <a:p>
                      <a:pPr marL="0" marR="0" indent="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OBIETTIVO FORMATIVO</a:t>
                      </a:r>
                      <a:endParaRPr lang="it-IT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L’OF precisa nello specifico, per ciascun punto del Piano, cosa ci si attende dallo studente </a:t>
                      </a:r>
                      <a:endParaRPr lang="it-IT" sz="11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71472" y="4643446"/>
          <a:ext cx="2714644" cy="985838"/>
        </p:xfrm>
        <a:graphic>
          <a:graphicData uri="http://schemas.openxmlformats.org/drawingml/2006/table">
            <a:tbl>
              <a:tblPr/>
              <a:tblGrid>
                <a:gridCol w="2714644"/>
              </a:tblGrid>
              <a:tr h="985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TITOLI </a:t>
                      </a:r>
                      <a:r>
                        <a:rPr lang="it-IT" sz="11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delle Unità di Apprendimento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Per ciascuna area di apprendimento, vengono</a:t>
                      </a:r>
                      <a:r>
                        <a:rPr lang="it-IT" sz="11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previste alcune UA, identificate attraverso un titolo emblematico e significativo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3428992" y="5286388"/>
          <a:ext cx="2286016" cy="1005840"/>
        </p:xfrm>
        <a:graphic>
          <a:graphicData uri="http://schemas.openxmlformats.org/drawingml/2006/table">
            <a:tbl>
              <a:tblPr/>
              <a:tblGrid>
                <a:gridCol w="2286016"/>
              </a:tblGrid>
              <a:tr h="1005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ORGANIZZAZIONE</a:t>
                      </a:r>
                      <a:b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del lavoro</a:t>
                      </a:r>
                      <a:endParaRPr lang="it-IT" sz="1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Vengono specificati i tempi, le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metodologie,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gli strumenti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,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 collegamenti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interdisciplinari, ecc.</a:t>
                      </a:r>
                      <a:endParaRPr lang="it-IT" sz="11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5857884" y="4643446"/>
          <a:ext cx="2742246" cy="1143008"/>
        </p:xfrm>
        <a:graphic>
          <a:graphicData uri="http://schemas.openxmlformats.org/drawingml/2006/table">
            <a:tbl>
              <a:tblPr/>
              <a:tblGrid>
                <a:gridCol w="2742246"/>
              </a:tblGrid>
              <a:tr h="1143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COMPETENZE ATTESE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Vengono elencate nel dettaglio le competenze che ci si</a:t>
                      </a:r>
                      <a:r>
                        <a:rPr lang="it-IT" sz="1100" baseline="0" dirty="0" smtClean="0">
                          <a:latin typeface="Times New Roman"/>
                          <a:ea typeface="Times New Roman"/>
                        </a:rPr>
                        <a:t> attende l’alunno maturi, a livello cognitivo, relazionale, </a:t>
                      </a:r>
                      <a:r>
                        <a:rPr lang="it-IT" sz="1100" baseline="0" dirty="0" err="1" smtClean="0">
                          <a:latin typeface="Times New Roman"/>
                          <a:ea typeface="Times New Roman"/>
                        </a:rPr>
                        <a:t>operativo…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6072198" y="2643182"/>
          <a:ext cx="2526666" cy="1857388"/>
        </p:xfrm>
        <a:graphic>
          <a:graphicData uri="http://schemas.openxmlformats.org/drawingml/2006/table">
            <a:tbl>
              <a:tblPr/>
              <a:tblGrid>
                <a:gridCol w="2526666"/>
              </a:tblGrid>
              <a:tr h="18573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VERIFICA, VALUTAZIONE  E CERTIFICAZIONE</a:t>
                      </a:r>
                      <a:endParaRPr lang="it-IT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Nel</a:t>
                      </a:r>
                      <a:r>
                        <a:rPr lang="it-IT" sz="1100" baseline="0" dirty="0" smtClean="0">
                          <a:latin typeface="Times New Roman"/>
                          <a:ea typeface="Times New Roman"/>
                        </a:rPr>
                        <a:t> Piano annuale vengono specificate le linee  guida per la verifica e la valutazione e per la certificazione delle competenze raggiunte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3214678" y="1071546"/>
            <a:ext cx="2714644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Elementi di identificazione: </a:t>
            </a:r>
          </a:p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Scuola, anno, disciplina, classe e sezione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214290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357686" y="6429396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4536281" y="167876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 rot="5400000">
            <a:off x="-1928842" y="242885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/>
          <p:cNvSpPr/>
          <p:nvPr/>
        </p:nvSpPr>
        <p:spPr>
          <a:xfrm rot="5400000">
            <a:off x="6572280" y="421480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4572000" y="264318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2 32"/>
          <p:cNvCxnSpPr>
            <a:stCxn id="53" idx="3"/>
          </p:cNvCxnSpPr>
          <p:nvPr/>
        </p:nvCxnSpPr>
        <p:spPr>
          <a:xfrm rot="5400000">
            <a:off x="3500430" y="2397482"/>
            <a:ext cx="674328" cy="1531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 rot="16200000" flipH="1">
            <a:off x="2607455" y="3964785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3286116" y="4643446"/>
            <a:ext cx="128588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V="1">
            <a:off x="4572000" y="4643446"/>
            <a:ext cx="128588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rot="5400000" flipH="1" flipV="1">
            <a:off x="5429256" y="4000504"/>
            <a:ext cx="107157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endCxn id="53" idx="5"/>
          </p:cNvCxnSpPr>
          <p:nvPr/>
        </p:nvCxnSpPr>
        <p:spPr>
          <a:xfrm rot="10800000">
            <a:off x="4754928" y="2826110"/>
            <a:ext cx="1317270" cy="745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La situazione socio-economica e culturale contemporanea coinvolge anche la scuola; per questo motivo, occorre dare una svolta concreta all’azione educativa e didattica, per meglio rispondere all’emergenza educativa in atto. </a:t>
            </a:r>
          </a:p>
          <a:p>
            <a:pPr algn="just"/>
            <a:r>
              <a:rPr lang="it-IT" dirty="0" smtClean="0"/>
              <a:t>Occorre che le diverse discipline, e tra esse l’IRC, avvertano la necessità di concorrere </a:t>
            </a:r>
            <a:r>
              <a:rPr lang="it-IT" dirty="0" smtClean="0"/>
              <a:t>alla formazione </a:t>
            </a:r>
            <a:r>
              <a:rPr lang="it-IT" dirty="0" smtClean="0"/>
              <a:t>della persona in modo globale, tanto da dare un orientamento ed un significato all’esistenza dell’alunno, trasformando le </a:t>
            </a:r>
            <a:r>
              <a:rPr lang="it-IT" dirty="0" smtClean="0"/>
              <a:t>conoscenze in </a:t>
            </a:r>
            <a:r>
              <a:rPr lang="it-IT" dirty="0" smtClean="0"/>
              <a:t>bagaglio di esperienze </a:t>
            </a:r>
            <a:r>
              <a:rPr lang="it-IT" dirty="0" smtClean="0"/>
              <a:t>di vita. </a:t>
            </a:r>
            <a:endParaRPr lang="it-IT" dirty="0" smtClean="0"/>
          </a:p>
          <a:p>
            <a:pPr algn="just"/>
            <a:r>
              <a:rPr lang="it-IT" dirty="0" smtClean="0"/>
              <a:t>La DEE si propone come modello  </a:t>
            </a:r>
            <a:r>
              <a:rPr lang="it-IT" dirty="0" smtClean="0"/>
              <a:t>concreto </a:t>
            </a:r>
            <a:r>
              <a:rPr lang="it-IT" dirty="0" smtClean="0"/>
              <a:t>di </a:t>
            </a:r>
            <a:r>
              <a:rPr lang="it-IT" dirty="0" smtClean="0"/>
              <a:t>riferimento </a:t>
            </a:r>
            <a:r>
              <a:rPr lang="it-IT" dirty="0" smtClean="0"/>
              <a:t>nella progettazione di </a:t>
            </a:r>
            <a:r>
              <a:rPr lang="it-IT" dirty="0" smtClean="0"/>
              <a:t>processi educativi </a:t>
            </a:r>
            <a:r>
              <a:rPr lang="it-IT" dirty="0" smtClean="0"/>
              <a:t>attenti alla situazione esperienziale del discente, in grado di offrire all’alunno un cambiamento di prospettiva e opportunità di realizzazione di sé. 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vert="horz" lIns="91440" tIns="45720" rIns="91440" bIns="45720" rtlCol="0" anchor="ctr"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Progettare nella DIDATTICA ERMENEUTICA ESISTENZIALE</a:t>
            </a:r>
            <a:endParaRPr kumimoji="0" lang="it-IT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000364" y="500042"/>
          <a:ext cx="3100705" cy="524510"/>
        </p:xfrm>
        <a:graphic>
          <a:graphicData uri="http://schemas.openxmlformats.org/drawingml/2006/table">
            <a:tbl>
              <a:tblPr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3100705"/>
              </a:tblGrid>
              <a:tr h="524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PIANO</a:t>
                      </a:r>
                      <a:r>
                        <a:rPr lang="it-IT" sz="16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NNUALE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in prospettiva DEE</a:t>
                      </a:r>
                      <a:endParaRPr lang="it-IT" sz="16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357290" y="1785926"/>
          <a:ext cx="6429420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29420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MOTIVO EDUCATIVO CONDUTTORE DEL PIANO</a:t>
                      </a:r>
                      <a:endParaRPr lang="it-IT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1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Esempio: Lo sviluppo della relazionalità adolescenziale </a:t>
                      </a:r>
                      <a:br>
                        <a:rPr lang="it-IT" sz="11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it-IT" sz="11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nel gruppo dei pari</a:t>
                      </a:r>
                      <a:endParaRPr lang="it-IT" sz="1100" b="1" kern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71472" y="2643182"/>
          <a:ext cx="2500330" cy="1769748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1769748">
                <a:tc>
                  <a:txBody>
                    <a:bodyPr/>
                    <a:lstStyle/>
                    <a:p>
                      <a:pPr marL="0" marR="0" indent="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OBIETTIVO FORMATIVO</a:t>
                      </a:r>
                      <a:endParaRPr lang="it-IT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Esempio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Lo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studente è capace di: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1. comprendere le ragioni del rispetto delle diversità fisiche, culturali, religiose presenti nei suoi coetanei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2. ascoltare, esprimere, discutere e rispettare le idee dei compagni di classe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71472" y="4643446"/>
          <a:ext cx="2714644" cy="1173480"/>
        </p:xfrm>
        <a:graphic>
          <a:graphicData uri="http://schemas.openxmlformats.org/drawingml/2006/table">
            <a:tbl>
              <a:tblPr/>
              <a:tblGrid>
                <a:gridCol w="2714644"/>
              </a:tblGrid>
              <a:tr h="985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TITOLI DELLE UA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1588" indent="-1588" algn="ctr">
                        <a:spcAft>
                          <a:spcPts val="0"/>
                        </a:spcAft>
                      </a:pPr>
                      <a:r>
                        <a:rPr lang="it-IT" sz="11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Esempio:</a:t>
                      </a:r>
                      <a:r>
                        <a:rPr lang="it-IT" sz="1100" b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it-IT" sz="11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Relazione</a:t>
                      </a:r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, accoglienza, dialogo</a:t>
                      </a:r>
                      <a:endParaRPr lang="it-IT" sz="12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1588" lvl="0" indent="-1588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La persona umana: diritti e doveri inalienabili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1588" lvl="0" indent="-1588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Siamo diversi: perché?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1588" lvl="0" indent="-1588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Collaborare o combattere: 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it-IT" sz="1100" dirty="0" smtClean="0">
                          <a:latin typeface="Times New Roman"/>
                          <a:ea typeface="Times New Roman"/>
                        </a:rPr>
                      </a:b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ragioni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e pregiudizi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3357554" y="5286388"/>
          <a:ext cx="2428892" cy="1021080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1005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ORGANIZZAZIONE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Esempio: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Tempi:</a:t>
                      </a:r>
                      <a:r>
                        <a:rPr lang="it-IT" sz="1100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I quadrimestre;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metodologie: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multimedialità e attività manuali;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strumenti: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LIM, Libro di testo;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collegamenti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interdisciplinari: 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Italiano, Arte, Storia</a:t>
                      </a:r>
                      <a:endParaRPr lang="it-IT" sz="11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5857884" y="4643446"/>
          <a:ext cx="2742246" cy="1173480"/>
        </p:xfrm>
        <a:graphic>
          <a:graphicData uri="http://schemas.openxmlformats.org/drawingml/2006/table">
            <a:tbl>
              <a:tblPr/>
              <a:tblGrid>
                <a:gridCol w="2742246"/>
              </a:tblGrid>
              <a:tr h="1143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COMPETENZE ATTESE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Esempio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Lo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studente è capace di: 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1. Rispettare un adolescente diverso da lui 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2. Dialogare con un suo coetaneo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3. Gestire costruttivamente momenti di normale contrasto tra compagni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6072198" y="2643182"/>
          <a:ext cx="2526666" cy="1857388"/>
        </p:xfrm>
        <a:graphic>
          <a:graphicData uri="http://schemas.openxmlformats.org/drawingml/2006/table">
            <a:tbl>
              <a:tblPr/>
              <a:tblGrid>
                <a:gridCol w="2526666"/>
              </a:tblGrid>
              <a:tr h="18573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VERIFICA, VALUTAZIONE  E CERTIFICAZIONE</a:t>
                      </a:r>
                      <a:endParaRPr lang="it-IT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Esempio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Per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la verifica: Costruire e rappresentare la conclusione di alcune storie che presentano contrasti tra adolescenti.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Rubrica valutativa con i livelli di competenza raggiunta.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3214678" y="1071546"/>
            <a:ext cx="2714644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Elementi di identificazione: </a:t>
            </a:r>
          </a:p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Scuola Primaria “X”, anno scolastico </a:t>
            </a:r>
            <a:r>
              <a:rPr lang="it-IT" sz="1200" dirty="0" err="1" smtClean="0">
                <a:solidFill>
                  <a:schemeClr val="accent1"/>
                </a:solidFill>
              </a:rPr>
              <a:t>aaaa</a:t>
            </a:r>
            <a:r>
              <a:rPr lang="it-IT" sz="1200" dirty="0" smtClean="0">
                <a:solidFill>
                  <a:schemeClr val="accent1"/>
                </a:solidFill>
              </a:rPr>
              <a:t>/</a:t>
            </a:r>
            <a:r>
              <a:rPr lang="it-IT" sz="1200" dirty="0" err="1" smtClean="0">
                <a:solidFill>
                  <a:schemeClr val="accent1"/>
                </a:solidFill>
              </a:rPr>
              <a:t>aaaa</a:t>
            </a:r>
            <a:r>
              <a:rPr lang="it-IT" sz="1200" dirty="0" smtClean="0">
                <a:solidFill>
                  <a:schemeClr val="accent1"/>
                </a:solidFill>
              </a:rPr>
              <a:t>, disciplina IRC, classe V sez. A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214290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357686" y="6429396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4536281" y="167876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 rot="5400000">
            <a:off x="-1928842" y="242885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/>
          <p:cNvSpPr/>
          <p:nvPr/>
        </p:nvSpPr>
        <p:spPr>
          <a:xfrm rot="5400000">
            <a:off x="6572280" y="421480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4572000" y="264318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2 32"/>
          <p:cNvCxnSpPr>
            <a:stCxn id="53" idx="3"/>
          </p:cNvCxnSpPr>
          <p:nvPr/>
        </p:nvCxnSpPr>
        <p:spPr>
          <a:xfrm rot="5400000">
            <a:off x="3500430" y="2397482"/>
            <a:ext cx="674328" cy="1531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 rot="16200000" flipH="1">
            <a:off x="2607455" y="3964785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3286116" y="4643446"/>
            <a:ext cx="128588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V="1">
            <a:off x="4572000" y="4643446"/>
            <a:ext cx="128588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rot="5400000" flipH="1" flipV="1">
            <a:off x="5429256" y="4000504"/>
            <a:ext cx="107157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endCxn id="53" idx="5"/>
          </p:cNvCxnSpPr>
          <p:nvPr/>
        </p:nvCxnSpPr>
        <p:spPr>
          <a:xfrm rot="10800000">
            <a:off x="4754928" y="2826110"/>
            <a:ext cx="1317270" cy="745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ella 49"/>
          <p:cNvGraphicFramePr>
            <a:graphicFrameLocks noGrp="1"/>
          </p:cNvGraphicFramePr>
          <p:nvPr/>
        </p:nvGraphicFramePr>
        <p:xfrm>
          <a:off x="1285852" y="5000636"/>
          <a:ext cx="3500462" cy="1297300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129730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457200" algn="l"/>
                        </a:tabLst>
                      </a:pPr>
                      <a:endParaRPr lang="it-IT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457200" algn="l"/>
                        </a:tabLs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Individuazione</a:t>
                      </a:r>
                      <a:r>
                        <a:rPr lang="it-IT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 “compito autentico” e definizione</a:t>
                      </a:r>
                      <a:r>
                        <a:rPr lang="it-IT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</a:t>
                      </a: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 attività di ricerca e modalità di esecuzione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457200" algn="l"/>
                        </a:tabLst>
                      </a:pPr>
                      <a:r>
                        <a:rPr lang="it-IT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Selezione di documenti e materiali</a:t>
                      </a:r>
                    </a:p>
                    <a:p>
                      <a:pPr marL="355600" indent="-355600">
                        <a:buFont typeface="Wingdings" pitchFamily="2" charset="2"/>
                        <a:buChar char="Ø"/>
                      </a:pPr>
                      <a:r>
                        <a:rPr lang="it-IT" sz="1100" dirty="0" smtClean="0"/>
                        <a:t>Precisazione dei tempi, scelta dei metodi, </a:t>
                      </a:r>
                      <a:br>
                        <a:rPr lang="it-IT" sz="1100" dirty="0" smtClean="0"/>
                      </a:br>
                      <a:r>
                        <a:rPr lang="it-IT" sz="1100" dirty="0" smtClean="0"/>
                        <a:t>modalità, mezzi e strumenti </a:t>
                      </a:r>
                      <a:br>
                        <a:rPr lang="it-IT" sz="1100" dirty="0" smtClean="0"/>
                      </a:br>
                      <a:r>
                        <a:rPr lang="it-IT" sz="1100" dirty="0" smtClean="0"/>
                        <a:t>per lo svolgimento dell’attività</a:t>
                      </a:r>
                      <a:endParaRPr lang="it-IT" sz="1100" dirty="0" smtClean="0"/>
                    </a:p>
                  </a:txBody>
                  <a:tcPr marL="89535" marR="895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000364" y="500042"/>
          <a:ext cx="3100705" cy="524510"/>
        </p:xfrm>
        <a:graphic>
          <a:graphicData uri="http://schemas.openxmlformats.org/drawingml/2006/table">
            <a:tbl>
              <a:tblPr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3100705"/>
              </a:tblGrid>
              <a:tr h="524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Unità di apprendimento (UA)</a:t>
                      </a:r>
                      <a:endParaRPr lang="it-IT" sz="1600" b="0" cap="none" spc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in prospettiva DEE</a:t>
                      </a:r>
                      <a:endParaRPr lang="it-IT" sz="16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3214678" y="1071546"/>
            <a:ext cx="2714644" cy="6463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Elementi di identificazione: </a:t>
            </a:r>
          </a:p>
          <a:p>
            <a:pPr algn="ctr"/>
            <a:r>
              <a:rPr lang="it-IT" sz="1200" dirty="0" smtClean="0">
                <a:solidFill>
                  <a:schemeClr val="accent1"/>
                </a:solidFill>
              </a:rPr>
              <a:t>Scuola, anno, disciplina, classe e </a:t>
            </a:r>
            <a:r>
              <a:rPr lang="it-IT" sz="1200" dirty="0" smtClean="0">
                <a:solidFill>
                  <a:schemeClr val="accent1"/>
                </a:solidFill>
              </a:rPr>
              <a:t>sezione, disciplina</a:t>
            </a:r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85720" y="214290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357686" y="6429396"/>
            <a:ext cx="4572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/>
          <p:cNvCxnSpPr/>
          <p:nvPr/>
        </p:nvCxnSpPr>
        <p:spPr>
          <a:xfrm rot="5400000">
            <a:off x="4465637" y="189228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 rot="5400000">
            <a:off x="-1928842" y="242885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/>
          <p:cNvSpPr/>
          <p:nvPr/>
        </p:nvSpPr>
        <p:spPr>
          <a:xfrm rot="5400000">
            <a:off x="6572280" y="4214802"/>
            <a:ext cx="4572000" cy="14287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Ovale 52"/>
          <p:cNvSpPr/>
          <p:nvPr/>
        </p:nvSpPr>
        <p:spPr>
          <a:xfrm>
            <a:off x="4500562" y="2786058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2 32"/>
          <p:cNvCxnSpPr>
            <a:stCxn id="53" idx="3"/>
            <a:endCxn id="22" idx="0"/>
          </p:cNvCxnSpPr>
          <p:nvPr/>
        </p:nvCxnSpPr>
        <p:spPr>
          <a:xfrm rot="5400000">
            <a:off x="3268257" y="2879689"/>
            <a:ext cx="1174394" cy="1352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22" idx="5"/>
            <a:endCxn id="23" idx="3"/>
          </p:cNvCxnSpPr>
          <p:nvPr/>
        </p:nvCxnSpPr>
        <p:spPr>
          <a:xfrm rot="16200000" flipH="1">
            <a:off x="4750595" y="2830443"/>
            <a:ext cx="1588" cy="2991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stCxn id="23" idx="1"/>
            <a:endCxn id="53" idx="5"/>
          </p:cNvCxnSpPr>
          <p:nvPr/>
        </p:nvCxnSpPr>
        <p:spPr>
          <a:xfrm rot="16200000" flipV="1">
            <a:off x="4862085" y="2790391"/>
            <a:ext cx="1205780" cy="1562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e 21"/>
          <p:cNvSpPr/>
          <p:nvPr/>
        </p:nvSpPr>
        <p:spPr>
          <a:xfrm>
            <a:off x="3071802" y="414338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Ovale 22"/>
          <p:cNvSpPr/>
          <p:nvPr/>
        </p:nvSpPr>
        <p:spPr>
          <a:xfrm>
            <a:off x="6215074" y="414338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8" name="Tabella 47"/>
          <p:cNvGraphicFramePr>
            <a:graphicFrameLocks noGrp="1"/>
          </p:cNvGraphicFramePr>
          <p:nvPr/>
        </p:nvGraphicFramePr>
        <p:xfrm>
          <a:off x="642910" y="1357298"/>
          <a:ext cx="2500330" cy="2514600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2357454">
                <a:tc>
                  <a:txBody>
                    <a:bodyPr/>
                    <a:lstStyle/>
                    <a:p>
                      <a:pPr marL="177800" indent="-177800">
                        <a:buFont typeface="Wingdings" pitchFamily="2" charset="2"/>
                        <a:buChar char="Ø"/>
                      </a:pPr>
                      <a:r>
                        <a:rPr lang="it-IT" sz="1100" dirty="0" smtClean="0"/>
                        <a:t>Individuazione </a:t>
                      </a:r>
                      <a:br>
                        <a:rPr lang="it-IT" sz="1100" dirty="0" smtClean="0"/>
                      </a:br>
                      <a:r>
                        <a:rPr lang="it-IT" sz="1100" dirty="0" smtClean="0"/>
                        <a:t>dell’area di esperienza, precisazione dell’elemento qualificante dell’area d’esperienza nella domanda educativa e Indicazione del motivo educativo conduttore nella condizione</a:t>
                      </a:r>
                      <a:r>
                        <a:rPr lang="it-IT" sz="1100" baseline="0" dirty="0" smtClean="0"/>
                        <a:t> </a:t>
                      </a:r>
                      <a:r>
                        <a:rPr lang="it-IT" sz="1100" dirty="0" smtClean="0"/>
                        <a:t>del vissuto</a:t>
                      </a:r>
                      <a:br>
                        <a:rPr lang="it-IT" sz="1100" dirty="0" smtClean="0"/>
                      </a:br>
                      <a:r>
                        <a:rPr lang="it-IT" sz="1100" dirty="0" smtClean="0"/>
                        <a:t>(domanda mirata)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it-IT" sz="1100" dirty="0" smtClean="0"/>
                        <a:t>Confronto normativo</a:t>
                      </a:r>
                    </a:p>
                    <a:p>
                      <a:pPr marL="177800" indent="-177800">
                        <a:buFont typeface="Wingdings" pitchFamily="2" charset="2"/>
                        <a:buChar char="Ø"/>
                      </a:pPr>
                      <a:r>
                        <a:rPr lang="it-IT" sz="1100" dirty="0" smtClean="0"/>
                        <a:t>Definizione dei passaggi del processo</a:t>
                      </a:r>
                      <a:r>
                        <a:rPr lang="it-IT" sz="1100" baseline="0" dirty="0" smtClean="0"/>
                        <a:t> di apprendimento </a:t>
                      </a:r>
                      <a:r>
                        <a:rPr lang="it-IT" sz="1100" dirty="0" smtClean="0"/>
                        <a:t>(fasi di apprendimento e passaggi di comprensione)</a:t>
                      </a:r>
                      <a:r>
                        <a:rPr lang="it-IT" sz="1100" baseline="0" dirty="0" smtClean="0"/>
                        <a:t> e i</a:t>
                      </a:r>
                      <a:r>
                        <a:rPr lang="it-IT" sz="1100" dirty="0" smtClean="0"/>
                        <a:t>ndicazione degli OF</a:t>
                      </a:r>
                      <a:r>
                        <a:rPr lang="it-IT" sz="1100" baseline="0" dirty="0" smtClean="0"/>
                        <a:t> e degli obiettivi di fase</a:t>
                      </a:r>
                      <a:endParaRPr lang="it-IT" sz="1100" dirty="0" smtClean="0"/>
                    </a:p>
                    <a:p>
                      <a:pPr marL="177800" indent="-177800">
                        <a:buFont typeface="Wingdings" pitchFamily="2" charset="2"/>
                        <a:buChar char="Ø"/>
                      </a:pPr>
                      <a:endParaRPr lang="it-IT" sz="1100" dirty="0" smtClean="0"/>
                    </a:p>
                  </a:txBody>
                  <a:tcPr marL="89535" marR="895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3000364" y="2000240"/>
          <a:ext cx="3143272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14327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chemeClr val="bg1"/>
                          </a:solidFill>
                        </a:rPr>
                        <a:t>FASE IDEATIVA</a:t>
                      </a:r>
                      <a:br>
                        <a:rPr lang="it-IT" b="1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it-IT" b="1" dirty="0" smtClean="0">
                          <a:solidFill>
                            <a:schemeClr val="bg1"/>
                          </a:solidFill>
                        </a:rPr>
                        <a:t>definizione della domanda</a:t>
                      </a:r>
                      <a:endParaRPr lang="it-IT" b="1" dirty="0">
                        <a:solidFill>
                          <a:schemeClr val="bg1"/>
                        </a:solidFill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ella 53"/>
          <p:cNvGraphicFramePr>
            <a:graphicFrameLocks noGrp="1"/>
          </p:cNvGraphicFramePr>
          <p:nvPr/>
        </p:nvGraphicFramePr>
        <p:xfrm>
          <a:off x="6715140" y="2285992"/>
          <a:ext cx="2000264" cy="2286016"/>
        </p:xfrm>
        <a:graphic>
          <a:graphicData uri="http://schemas.openxmlformats.org/drawingml/2006/table">
            <a:tbl>
              <a:tblPr/>
              <a:tblGrid>
                <a:gridCol w="2000264"/>
              </a:tblGrid>
              <a:tr h="228601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Definizione del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“</a:t>
                      </a:r>
                      <a:r>
                        <a:rPr lang="it-IT" sz="1100" i="1" dirty="0">
                          <a:latin typeface="Times New Roman"/>
                          <a:ea typeface="Times New Roman"/>
                        </a:rPr>
                        <a:t>compito autentico per la verifica</a:t>
                      </a:r>
                      <a:r>
                        <a:rPr lang="it-IT" sz="1100" b="1" dirty="0">
                          <a:latin typeface="Times New Roman"/>
                          <a:ea typeface="Times New Roman"/>
                        </a:rPr>
                        <a:t>”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della competenza attesa 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Scelta delle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modalità di verifica e 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definizione dei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criteri e 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della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scala di valutazione 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Certificazione</a:t>
                      </a:r>
                      <a:r>
                        <a:rPr lang="it-IT" sz="1100" baseline="0" dirty="0" smtClean="0">
                          <a:latin typeface="Times New Roman"/>
                          <a:ea typeface="Times New Roman"/>
                        </a:rPr>
                        <a:t> del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la </a:t>
                      </a: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competenza acquisita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100" dirty="0">
                          <a:latin typeface="Times New Roman"/>
                          <a:ea typeface="Times New Roman"/>
                        </a:rPr>
                        <a:t>Confronto 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con</a:t>
                      </a:r>
                      <a:r>
                        <a:rPr lang="it-IT" sz="1100" baseline="0" dirty="0" smtClean="0">
                          <a:latin typeface="Times New Roman"/>
                          <a:ea typeface="Times New Roman"/>
                        </a:rPr>
                        <a:t> le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 Indicazioni</a:t>
                      </a:r>
                      <a:r>
                        <a:rPr lang="it-IT" sz="11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nazionali </a:t>
                      </a:r>
                      <a:br>
                        <a:rPr lang="it-IT" sz="1100" dirty="0" smtClean="0">
                          <a:latin typeface="Times New Roman"/>
                          <a:ea typeface="Times New Roman"/>
                        </a:rPr>
                      </a:br>
                      <a:r>
                        <a:rPr lang="it-IT" sz="1100" dirty="0" smtClean="0">
                          <a:latin typeface="Times New Roman"/>
                          <a:ea typeface="Times New Roman"/>
                        </a:rPr>
                        <a:t>e con il POF </a:t>
                      </a:r>
                      <a:endParaRPr lang="it-IT" sz="1200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ella 42"/>
          <p:cNvGraphicFramePr>
            <a:graphicFrameLocks noGrp="1"/>
          </p:cNvGraphicFramePr>
          <p:nvPr/>
        </p:nvGraphicFramePr>
        <p:xfrm>
          <a:off x="5000628" y="4429132"/>
          <a:ext cx="3143272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14327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 smtClean="0">
                          <a:solidFill>
                            <a:schemeClr val="bg1"/>
                          </a:solidFill>
                        </a:rPr>
                        <a:t>FASE VALUTATIVA </a:t>
                      </a:r>
                      <a:br>
                        <a:rPr lang="it-IT" sz="1800" b="1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it-IT" sz="1800" b="1" dirty="0" smtClean="0">
                          <a:solidFill>
                            <a:schemeClr val="bg1"/>
                          </a:solidFill>
                        </a:rPr>
                        <a:t>della competenza acquisita</a:t>
                      </a:r>
                      <a:endParaRPr lang="it-IT" sz="1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ella 41"/>
          <p:cNvGraphicFramePr>
            <a:graphicFrameLocks noGrp="1"/>
          </p:cNvGraphicFramePr>
          <p:nvPr/>
        </p:nvGraphicFramePr>
        <p:xfrm>
          <a:off x="1142976" y="4429132"/>
          <a:ext cx="3143272" cy="7143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14327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chemeClr val="bg1"/>
                          </a:solidFill>
                        </a:rPr>
                        <a:t>FASE APPLICATIVA</a:t>
                      </a:r>
                      <a:br>
                        <a:rPr lang="it-IT" b="1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it-IT" b="1" dirty="0" smtClean="0">
                          <a:solidFill>
                            <a:schemeClr val="bg1"/>
                          </a:solidFill>
                        </a:rPr>
                        <a:t>costruzione della risposta</a:t>
                      </a:r>
                      <a:endParaRPr lang="it-IT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6" name="Angolo ripiegato 55"/>
          <p:cNvSpPr/>
          <p:nvPr/>
        </p:nvSpPr>
        <p:spPr>
          <a:xfrm>
            <a:off x="6429388" y="214290"/>
            <a:ext cx="2357454" cy="1928826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it-IT" sz="1200" b="1" dirty="0" smtClean="0">
              <a:solidFill>
                <a:schemeClr val="tx1"/>
              </a:solidFill>
            </a:endParaRPr>
          </a:p>
          <a:p>
            <a:pPr lvl="0" algn="ctr"/>
            <a:r>
              <a:rPr lang="it-IT" sz="1200" b="1" dirty="0" smtClean="0">
                <a:solidFill>
                  <a:schemeClr val="tx1"/>
                </a:solidFill>
              </a:rPr>
              <a:t>N.B</a:t>
            </a:r>
            <a:r>
              <a:rPr lang="it-IT" sz="1200" b="1" dirty="0" smtClean="0">
                <a:solidFill>
                  <a:schemeClr val="tx1"/>
                </a:solidFill>
              </a:rPr>
              <a:t>.: Da non trascurare in fase di progettazione la definizione della competenza </a:t>
            </a:r>
            <a:r>
              <a:rPr lang="it-IT" sz="1200" b="1" dirty="0" smtClean="0">
                <a:solidFill>
                  <a:schemeClr val="tx1"/>
                </a:solidFill>
              </a:rPr>
              <a:t>specifica da </a:t>
            </a:r>
            <a:r>
              <a:rPr lang="it-IT" sz="1200" b="1" dirty="0" smtClean="0">
                <a:solidFill>
                  <a:schemeClr val="tx1"/>
                </a:solidFill>
              </a:rPr>
              <a:t>acquisire al termine del processo di apprendimento progettato. </a:t>
            </a:r>
            <a:br>
              <a:rPr lang="it-IT" sz="1200" b="1" dirty="0" smtClean="0">
                <a:solidFill>
                  <a:schemeClr val="tx1"/>
                </a:solidFill>
              </a:rPr>
            </a:br>
            <a:r>
              <a:rPr lang="it-IT" sz="1200" b="1" dirty="0" smtClean="0">
                <a:solidFill>
                  <a:schemeClr val="tx1"/>
                </a:solidFill>
              </a:rPr>
              <a:t>Tale competenza </a:t>
            </a:r>
            <a:r>
              <a:rPr lang="it-IT" sz="1200" b="1" dirty="0" smtClean="0">
                <a:solidFill>
                  <a:schemeClr val="tx1"/>
                </a:solidFill>
              </a:rPr>
              <a:t> dovrà </a:t>
            </a:r>
            <a:r>
              <a:rPr lang="it-IT" sz="1200" b="1" dirty="0" smtClean="0">
                <a:solidFill>
                  <a:schemeClr val="tx1"/>
                </a:solidFill>
              </a:rPr>
              <a:t>esplicitare con </a:t>
            </a:r>
            <a:r>
              <a:rPr lang="it-IT" sz="1200" b="1" dirty="0" smtClean="0">
                <a:solidFill>
                  <a:schemeClr val="tx1"/>
                </a:solidFill>
              </a:rPr>
              <a:t>coerenza una </a:t>
            </a:r>
            <a:r>
              <a:rPr lang="it-IT" sz="1200" b="1" dirty="0" smtClean="0">
                <a:solidFill>
                  <a:schemeClr val="tx1"/>
                </a:solidFill>
              </a:rPr>
              <a:t>delle macrocompetenze</a:t>
            </a:r>
            <a:br>
              <a:rPr lang="it-IT" sz="1200" b="1" dirty="0" smtClean="0">
                <a:solidFill>
                  <a:schemeClr val="tx1"/>
                </a:solidFill>
              </a:rPr>
            </a:br>
            <a:r>
              <a:rPr lang="it-IT" sz="1200" b="1" dirty="0" smtClean="0">
                <a:solidFill>
                  <a:schemeClr val="tx1"/>
                </a:solidFill>
              </a:rPr>
              <a:t>previste nel Piano Annuale</a:t>
            </a:r>
            <a:r>
              <a:rPr lang="it-IT" sz="1200" b="1" dirty="0" smtClean="0">
                <a:solidFill>
                  <a:schemeClr val="tx1"/>
                </a:solidFill>
              </a:rPr>
              <a:t>.</a:t>
            </a:r>
            <a:endParaRPr lang="it-IT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PROCESSO ERMENEUTICO ESISTENZIALE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 rot="16200000">
            <a:off x="-502928" y="3003204"/>
            <a:ext cx="2543164" cy="394361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Punto di partenza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Segnaposto contenuto 13"/>
          <p:cNvSpPr>
            <a:spLocks noGrp="1"/>
          </p:cNvSpPr>
          <p:nvPr>
            <p:ph sz="half" idx="2"/>
          </p:nvPr>
        </p:nvSpPr>
        <p:spPr>
          <a:xfrm>
            <a:off x="642910" y="5000636"/>
            <a:ext cx="2357454" cy="1357322"/>
          </a:xfrm>
        </p:spPr>
        <p:txBody>
          <a:bodyPr/>
          <a:lstStyle/>
          <a:p>
            <a:r>
              <a:rPr lang="it-IT" dirty="0" smtClean="0"/>
              <a:t>si interroga su un contenuto esistenziale</a:t>
            </a:r>
            <a:endParaRPr lang="it-IT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3428992" y="1857364"/>
            <a:ext cx="2214578" cy="428628"/>
          </a:xfrm>
        </p:spPr>
        <p:txBody>
          <a:bodyPr>
            <a:normAutofit fontScale="925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Fase conclusiva 2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16" name="Segnaposto contenuto 15"/>
          <p:cNvSpPr>
            <a:spLocks noGrp="1"/>
          </p:cNvSpPr>
          <p:nvPr>
            <p:ph sz="quarter" idx="4"/>
          </p:nvPr>
        </p:nvSpPr>
        <p:spPr>
          <a:xfrm>
            <a:off x="6429388" y="1928802"/>
            <a:ext cx="2257444" cy="1643074"/>
          </a:xfrm>
        </p:spPr>
        <p:txBody>
          <a:bodyPr>
            <a:normAutofit fontScale="92500" lnSpcReduction="20000"/>
          </a:bodyPr>
          <a:lstStyle/>
          <a:p>
            <a:r>
              <a:rPr lang="it-IT" sz="2600" dirty="0" smtClean="0"/>
              <a:t>1) interpreta </a:t>
            </a:r>
            <a:br>
              <a:rPr lang="it-IT" sz="2600" dirty="0" smtClean="0"/>
            </a:br>
            <a:r>
              <a:rPr lang="it-IT" sz="2600" dirty="0" smtClean="0"/>
              <a:t>     se stesso</a:t>
            </a:r>
            <a:br>
              <a:rPr lang="it-IT" sz="2600" dirty="0" smtClean="0"/>
            </a:br>
            <a:r>
              <a:rPr lang="it-IT" sz="2600" dirty="0" smtClean="0"/>
              <a:t>     attraverso</a:t>
            </a:r>
            <a:br>
              <a:rPr lang="it-IT" sz="2600" dirty="0" smtClean="0"/>
            </a:br>
            <a:r>
              <a:rPr lang="it-IT" sz="2600" dirty="0" smtClean="0"/>
              <a:t>     il testo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17" name="Segnaposto testo 14"/>
          <p:cNvSpPr txBox="1">
            <a:spLocks/>
          </p:cNvSpPr>
          <p:nvPr/>
        </p:nvSpPr>
        <p:spPr>
          <a:xfrm>
            <a:off x="2928926" y="5072074"/>
            <a:ext cx="2961602" cy="4254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200" b="1" dirty="0" smtClean="0">
                <a:solidFill>
                  <a:schemeClr val="tx2"/>
                </a:solidFill>
              </a:rPr>
              <a:t>Momento intermedio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Segnaposto contenuto 15"/>
          <p:cNvSpPr txBox="1">
            <a:spLocks/>
          </p:cNvSpPr>
          <p:nvPr/>
        </p:nvSpPr>
        <p:spPr>
          <a:xfrm>
            <a:off x="6429388" y="5072074"/>
            <a:ext cx="2571768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2400" dirty="0" smtClean="0"/>
              <a:t>incontra il testo 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Freccia a destra 19"/>
          <p:cNvSpPr/>
          <p:nvPr/>
        </p:nvSpPr>
        <p:spPr>
          <a:xfrm>
            <a:off x="3000364" y="4929198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 rot="10800000">
            <a:off x="2857488" y="1714488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 rot="5400000">
            <a:off x="-750179" y="3107576"/>
            <a:ext cx="3062614" cy="70506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Segnaposto testo 2"/>
          <p:cNvSpPr txBox="1">
            <a:spLocks/>
          </p:cNvSpPr>
          <p:nvPr/>
        </p:nvSpPr>
        <p:spPr>
          <a:xfrm>
            <a:off x="3571868" y="3286124"/>
            <a:ext cx="1643074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L’alunno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3357554" y="3214686"/>
            <a:ext cx="200026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Segnaposto contenuto 15"/>
          <p:cNvSpPr txBox="1">
            <a:spLocks/>
          </p:cNvSpPr>
          <p:nvPr/>
        </p:nvSpPr>
        <p:spPr>
          <a:xfrm>
            <a:off x="6429388" y="5500702"/>
            <a:ext cx="2500330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dirty="0" smtClean="0"/>
              <a:t>	Il “testo” è da intendersi </a:t>
            </a:r>
            <a:br>
              <a:rPr lang="it-IT" sz="2400" dirty="0" smtClean="0"/>
            </a:br>
            <a:r>
              <a:rPr lang="it-IT" sz="2400" dirty="0" smtClean="0"/>
              <a:t>come quadro del contenuto </a:t>
            </a:r>
            <a:br>
              <a:rPr lang="it-IT" sz="2400" dirty="0" smtClean="0"/>
            </a:br>
            <a:r>
              <a:rPr lang="it-IT" sz="2400" dirty="0" smtClean="0"/>
              <a:t>da elaborare e interpretare</a:t>
            </a:r>
            <a:br>
              <a:rPr lang="it-IT" sz="2400" dirty="0" smtClean="0"/>
            </a:br>
            <a:r>
              <a:rPr lang="it-IT" sz="2400" dirty="0" smtClean="0"/>
              <a:t>e come attività di riferimento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Freccia a destra 26"/>
          <p:cNvSpPr/>
          <p:nvPr/>
        </p:nvSpPr>
        <p:spPr>
          <a:xfrm rot="16200000">
            <a:off x="5179223" y="3321843"/>
            <a:ext cx="2786082" cy="714380"/>
          </a:xfrm>
          <a:prstGeom prst="rightArrow">
            <a:avLst>
              <a:gd name="adj1" fmla="val 50000"/>
              <a:gd name="adj2" fmla="val 588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Segnaposto testo 14"/>
          <p:cNvSpPr txBox="1">
            <a:spLocks/>
          </p:cNvSpPr>
          <p:nvPr/>
        </p:nvSpPr>
        <p:spPr>
          <a:xfrm rot="5400000">
            <a:off x="5357818" y="3714752"/>
            <a:ext cx="2428892" cy="428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 conclusiva 1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Segnaposto contenuto 15"/>
          <p:cNvSpPr txBox="1">
            <a:spLocks/>
          </p:cNvSpPr>
          <p:nvPr/>
        </p:nvSpPr>
        <p:spPr>
          <a:xfrm rot="18806325">
            <a:off x="1071538" y="2928934"/>
            <a:ext cx="2262054" cy="934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 torna ad interrogarsi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4" name="Connettore 1 43"/>
          <p:cNvCxnSpPr>
            <a:endCxn id="25" idx="0"/>
          </p:cNvCxnSpPr>
          <p:nvPr/>
        </p:nvCxnSpPr>
        <p:spPr>
          <a:xfrm>
            <a:off x="928662" y="1928802"/>
            <a:ext cx="3429024" cy="1285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egnaposto contenuto 15"/>
          <p:cNvSpPr txBox="1">
            <a:spLocks/>
          </p:cNvSpPr>
          <p:nvPr/>
        </p:nvSpPr>
        <p:spPr>
          <a:xfrm>
            <a:off x="3357555" y="4000504"/>
            <a:ext cx="2000263" cy="928693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marL="342900"/>
            <a:r>
              <a:rPr lang="it-IT" sz="1300" dirty="0" smtClean="0"/>
              <a:t>È soggetto centrale, </a:t>
            </a:r>
            <a:br>
              <a:rPr lang="it-IT" sz="1300" dirty="0" smtClean="0"/>
            </a:br>
            <a:r>
              <a:rPr lang="it-IT" sz="1300" dirty="0" smtClean="0"/>
              <a:t>il quale costruisce il proprio sapere in un circolo ermeneutico</a:t>
            </a:r>
            <a:endParaRPr lang="it-IT" sz="1300" dirty="0"/>
          </a:p>
        </p:txBody>
      </p:sp>
      <p:sp>
        <p:nvSpPr>
          <p:cNvPr id="50" name="Segnaposto contenuto 15"/>
          <p:cNvSpPr txBox="1">
            <a:spLocks/>
          </p:cNvSpPr>
          <p:nvPr/>
        </p:nvSpPr>
        <p:spPr>
          <a:xfrm>
            <a:off x="5572132" y="3929066"/>
            <a:ext cx="2500330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dirty="0" smtClean="0"/>
              <a:t>	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fase applicativa della DEE </a:t>
            </a:r>
            <a:r>
              <a:rPr lang="it-IT" dirty="0" smtClean="0"/>
              <a:t>si propone di:</a:t>
            </a:r>
          </a:p>
          <a:p>
            <a:pPr lvl="1"/>
            <a:r>
              <a:rPr lang="it-IT" dirty="0" smtClean="0"/>
              <a:t>individuare e specificare </a:t>
            </a:r>
            <a:r>
              <a:rPr lang="it-IT" dirty="0" smtClean="0"/>
              <a:t>la domanda esistenziale del </a:t>
            </a:r>
            <a:r>
              <a:rPr lang="it-IT" dirty="0" smtClean="0"/>
              <a:t>soggetto</a:t>
            </a:r>
          </a:p>
          <a:p>
            <a:pPr lvl="1"/>
            <a:r>
              <a:rPr lang="it-IT" dirty="0" smtClean="0"/>
              <a:t>congiungere </a:t>
            </a:r>
            <a:r>
              <a:rPr lang="it-IT" dirty="0" smtClean="0"/>
              <a:t>l’attenzione alla domanda esistenziale del soggetto e l’acquisizione dei contenuti del </a:t>
            </a:r>
            <a:r>
              <a:rPr lang="it-IT" dirty="0" smtClean="0"/>
              <a:t>sapere</a:t>
            </a:r>
          </a:p>
          <a:p>
            <a:pPr lvl="1"/>
            <a:r>
              <a:rPr lang="it-IT" dirty="0" smtClean="0"/>
              <a:t>offrire </a:t>
            </a:r>
            <a:r>
              <a:rPr lang="it-IT" dirty="0" smtClean="0"/>
              <a:t>un concreto percorso in cui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domanda esistenziale e contenuti del sapere </a:t>
            </a:r>
            <a:br>
              <a:rPr lang="it-IT" dirty="0" smtClean="0"/>
            </a:br>
            <a:r>
              <a:rPr lang="it-IT" dirty="0" smtClean="0"/>
              <a:t>possano </a:t>
            </a:r>
            <a:r>
              <a:rPr lang="it-IT" dirty="0" smtClean="0"/>
              <a:t>trovare una </a:t>
            </a:r>
            <a:r>
              <a:rPr lang="it-IT" dirty="0" smtClean="0"/>
              <a:t>composizione</a:t>
            </a:r>
            <a:br>
              <a:rPr lang="it-IT" dirty="0" smtClean="0"/>
            </a:br>
            <a:r>
              <a:rPr lang="it-IT" dirty="0" smtClean="0"/>
              <a:t>funzionale </a:t>
            </a:r>
            <a:r>
              <a:rPr lang="it-IT" dirty="0" smtClean="0"/>
              <a:t>alla crescita del soggetto che apprende. </a:t>
            </a:r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PROCESSO </a:t>
            </a:r>
            <a:r>
              <a:rPr lang="it-IT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</a:t>
            </a: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PROGETTAZIONE nella sua fase applicativa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PROCESSO </a:t>
            </a:r>
            <a:r>
              <a:rPr lang="it-IT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</a:t>
            </a:r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PROGETTAZIONE nella sua fase applicativa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 rot="16200000">
            <a:off x="-321500" y="2821778"/>
            <a:ext cx="2143140" cy="357190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Punto di partenza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Segnaposto contenuto 13"/>
          <p:cNvSpPr>
            <a:spLocks noGrp="1"/>
          </p:cNvSpPr>
          <p:nvPr>
            <p:ph sz="half" idx="2"/>
          </p:nvPr>
        </p:nvSpPr>
        <p:spPr>
          <a:xfrm rot="1096235">
            <a:off x="954574" y="2987508"/>
            <a:ext cx="2357454" cy="1000132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it-IT" b="1" dirty="0" smtClean="0"/>
              <a:t>AREA </a:t>
            </a:r>
            <a:r>
              <a:rPr lang="it-IT" b="1" dirty="0" err="1" smtClean="0"/>
              <a:t>DI</a:t>
            </a:r>
            <a:r>
              <a:rPr lang="it-IT" b="1" dirty="0" smtClean="0"/>
              <a:t> ESPERIENZA:</a:t>
            </a:r>
            <a:br>
              <a:rPr lang="it-IT" b="1" dirty="0" smtClean="0"/>
            </a:br>
            <a:r>
              <a:rPr lang="it-IT" b="1" dirty="0" smtClean="0"/>
              <a:t>acquisire </a:t>
            </a:r>
            <a:r>
              <a:rPr lang="it-IT" b="1" dirty="0" smtClean="0"/>
              <a:t>consapevolezza della domanda/problema presente nella situazione concreta </a:t>
            </a:r>
            <a:r>
              <a:rPr lang="it-IT" b="1" dirty="0" smtClean="0"/>
              <a:t>di partenza</a:t>
            </a:r>
            <a:endParaRPr lang="it-IT" b="1" dirty="0" smtClean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3428992" y="1857364"/>
            <a:ext cx="2214578" cy="428628"/>
          </a:xfrm>
        </p:spPr>
        <p:txBody>
          <a:bodyPr>
            <a:normAutofit fontScale="925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PROGETTAZIONE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17" name="Segnaposto testo 14"/>
          <p:cNvSpPr txBox="1">
            <a:spLocks/>
          </p:cNvSpPr>
          <p:nvPr/>
        </p:nvSpPr>
        <p:spPr>
          <a:xfrm>
            <a:off x="2928926" y="5072074"/>
            <a:ext cx="2961602" cy="4254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200" b="1" dirty="0" smtClean="0">
                <a:solidFill>
                  <a:schemeClr val="tx2"/>
                </a:solidFill>
              </a:rPr>
              <a:t>CONSAPEVOLEZZA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Segnaposto contenuto 15"/>
          <p:cNvSpPr txBox="1">
            <a:spLocks/>
          </p:cNvSpPr>
          <p:nvPr/>
        </p:nvSpPr>
        <p:spPr>
          <a:xfrm>
            <a:off x="6143636" y="5143512"/>
            <a:ext cx="1928826" cy="64294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b="1" dirty="0" smtClean="0"/>
              <a:t>CONDIZIONE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b="1" dirty="0" smtClean="0"/>
              <a:t>DEL VISSUTO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Freccia a destra 19"/>
          <p:cNvSpPr/>
          <p:nvPr/>
        </p:nvSpPr>
        <p:spPr>
          <a:xfrm>
            <a:off x="3000364" y="4929198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 rot="10800000">
            <a:off x="2857488" y="1714488"/>
            <a:ext cx="3000396" cy="71438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 rot="5400000">
            <a:off x="-433319" y="2790716"/>
            <a:ext cx="2428894" cy="70506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Segnaposto testo 2"/>
          <p:cNvSpPr txBox="1">
            <a:spLocks/>
          </p:cNvSpPr>
          <p:nvPr/>
        </p:nvSpPr>
        <p:spPr>
          <a:xfrm>
            <a:off x="3571868" y="3286124"/>
            <a:ext cx="1643074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L’alunno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3357554" y="3214686"/>
            <a:ext cx="2000264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a destra 26"/>
          <p:cNvSpPr/>
          <p:nvPr/>
        </p:nvSpPr>
        <p:spPr>
          <a:xfrm rot="16200000">
            <a:off x="5179223" y="3321843"/>
            <a:ext cx="2786082" cy="714380"/>
          </a:xfrm>
          <a:prstGeom prst="rightArrow">
            <a:avLst>
              <a:gd name="adj1" fmla="val 50000"/>
              <a:gd name="adj2" fmla="val 588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Segnaposto testo 14"/>
          <p:cNvSpPr txBox="1">
            <a:spLocks/>
          </p:cNvSpPr>
          <p:nvPr/>
        </p:nvSpPr>
        <p:spPr>
          <a:xfrm rot="5400000">
            <a:off x="5357818" y="3714752"/>
            <a:ext cx="2428892" cy="428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Fase conclusiva</a:t>
            </a:r>
            <a:endParaRPr kumimoji="0" lang="it-IT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4" name="Connettore 1 43"/>
          <p:cNvCxnSpPr>
            <a:endCxn id="25" idx="0"/>
          </p:cNvCxnSpPr>
          <p:nvPr/>
        </p:nvCxnSpPr>
        <p:spPr>
          <a:xfrm>
            <a:off x="928662" y="1928802"/>
            <a:ext cx="3429024" cy="1285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egnaposto contenuto 15"/>
          <p:cNvSpPr txBox="1">
            <a:spLocks/>
          </p:cNvSpPr>
          <p:nvPr/>
        </p:nvSpPr>
        <p:spPr>
          <a:xfrm>
            <a:off x="3357555" y="4000504"/>
            <a:ext cx="2000263" cy="928693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/>
          </a:bodyPr>
          <a:lstStyle/>
          <a:p>
            <a:pPr marL="100013" algn="ctr"/>
            <a:r>
              <a:rPr lang="it-IT" sz="1300" dirty="0" smtClean="0"/>
              <a:t>È soggetto centrale, </a:t>
            </a:r>
            <a:r>
              <a:rPr lang="it-IT" sz="1300" dirty="0" smtClean="0"/>
              <a:t/>
            </a:r>
            <a:br>
              <a:rPr lang="it-IT" sz="1300" dirty="0" smtClean="0"/>
            </a:br>
            <a:r>
              <a:rPr lang="it-IT" sz="1300" dirty="0" smtClean="0"/>
              <a:t>che prende consapevolezza</a:t>
            </a:r>
            <a:r>
              <a:rPr lang="it-IT" sz="1300" dirty="0" smtClean="0"/>
              <a:t/>
            </a:r>
            <a:br>
              <a:rPr lang="it-IT" sz="1300" dirty="0" smtClean="0"/>
            </a:br>
            <a:r>
              <a:rPr lang="it-IT" sz="1300" dirty="0" smtClean="0"/>
              <a:t>del proprio processo </a:t>
            </a:r>
            <a:br>
              <a:rPr lang="it-IT" sz="1300" dirty="0" smtClean="0"/>
            </a:br>
            <a:r>
              <a:rPr lang="it-IT" sz="1300" dirty="0" smtClean="0"/>
              <a:t>di apprendimento</a:t>
            </a:r>
            <a:endParaRPr lang="it-IT" sz="1300" dirty="0"/>
          </a:p>
        </p:txBody>
      </p:sp>
      <p:sp>
        <p:nvSpPr>
          <p:cNvPr id="50" name="Segnaposto contenuto 15"/>
          <p:cNvSpPr txBox="1">
            <a:spLocks/>
          </p:cNvSpPr>
          <p:nvPr/>
        </p:nvSpPr>
        <p:spPr>
          <a:xfrm>
            <a:off x="5572132" y="3929066"/>
            <a:ext cx="2500330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2400" dirty="0" smtClean="0"/>
              <a:t>	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egnaposto contenuto 13"/>
          <p:cNvSpPr txBox="1">
            <a:spLocks/>
          </p:cNvSpPr>
          <p:nvPr/>
        </p:nvSpPr>
        <p:spPr>
          <a:xfrm rot="1241182">
            <a:off x="1084387" y="2076135"/>
            <a:ext cx="1789787" cy="80385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100013" marR="0" lvl="0" indent="-6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SITUAZIONE CONCRETA:</a:t>
            </a:r>
            <a:b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 problema</a:t>
            </a:r>
          </a:p>
        </p:txBody>
      </p:sp>
      <p:sp>
        <p:nvSpPr>
          <p:cNvPr id="28" name="Segnaposto contenuto 13"/>
          <p:cNvSpPr txBox="1">
            <a:spLocks/>
          </p:cNvSpPr>
          <p:nvPr/>
        </p:nvSpPr>
        <p:spPr>
          <a:xfrm>
            <a:off x="357158" y="4429132"/>
            <a:ext cx="1835869" cy="13541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93663"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INDIVIDUAZIONE DELL’ELEMENTO QUALIFICANTE:</a:t>
            </a:r>
            <a:b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funzionale alla crescita del soggetto</a:t>
            </a:r>
          </a:p>
        </p:txBody>
      </p:sp>
      <p:sp>
        <p:nvSpPr>
          <p:cNvPr id="30" name="Segnaposto contenuto 13"/>
          <p:cNvSpPr txBox="1">
            <a:spLocks/>
          </p:cNvSpPr>
          <p:nvPr/>
        </p:nvSpPr>
        <p:spPr>
          <a:xfrm>
            <a:off x="1285852" y="5786454"/>
            <a:ext cx="2256435" cy="697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FORMULAZIONE DEGLI INTERROGATIVI</a:t>
            </a:r>
          </a:p>
        </p:txBody>
      </p:sp>
      <p:sp>
        <p:nvSpPr>
          <p:cNvPr id="31" name="Segnaposto contenuto 13"/>
          <p:cNvSpPr txBox="1">
            <a:spLocks/>
          </p:cNvSpPr>
          <p:nvPr/>
        </p:nvSpPr>
        <p:spPr>
          <a:xfrm>
            <a:off x="6715140" y="5786454"/>
            <a:ext cx="1915191" cy="66193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FORMULAZIONE DELLA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DOMANDA MIRATA</a:t>
            </a:r>
            <a:endParaRPr kumimoji="0" lang="it-IT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Segnaposto contenuto 13"/>
          <p:cNvSpPr txBox="1">
            <a:spLocks/>
          </p:cNvSpPr>
          <p:nvPr/>
        </p:nvSpPr>
        <p:spPr>
          <a:xfrm>
            <a:off x="6143636" y="1643050"/>
            <a:ext cx="2032351" cy="851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93663"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PASSAGGI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COMPRENSIONE</a:t>
            </a:r>
            <a:endParaRPr kumimoji="0" lang="it-IT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Segnaposto contenuto 13"/>
          <p:cNvSpPr txBox="1">
            <a:spLocks/>
          </p:cNvSpPr>
          <p:nvPr/>
        </p:nvSpPr>
        <p:spPr>
          <a:xfrm>
            <a:off x="7000892" y="2357430"/>
            <a:ext cx="1785780" cy="431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MODALIT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À DELLA RISPOSTA</a:t>
            </a:r>
            <a:endParaRPr kumimoji="0" lang="it-IT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prospettiva della DEE</a:t>
            </a:r>
          </a:p>
          <a:p>
            <a:pPr lvl="1" algn="just"/>
            <a:r>
              <a:rPr lang="it-IT" dirty="0" smtClean="0"/>
              <a:t>Cambia l’orizzonte in cui si muoveva la didattica tradizionale, quello della trasmissione di contenuti</a:t>
            </a:r>
          </a:p>
          <a:p>
            <a:pPr lvl="1" algn="just"/>
            <a:r>
              <a:rPr lang="it-IT" dirty="0" smtClean="0"/>
              <a:t>Muta la prospettiva secondo cui la programmazione curriculare si attenga ai contenuti </a:t>
            </a:r>
            <a:r>
              <a:rPr lang="it-IT" dirty="0"/>
              <a:t>previsti a livello </a:t>
            </a:r>
            <a:r>
              <a:rPr lang="it-IT" dirty="0" smtClean="0"/>
              <a:t>nazionale da mediare a livello locale.</a:t>
            </a:r>
          </a:p>
          <a:p>
            <a:pPr lvl="1" algn="just"/>
            <a:r>
              <a:rPr lang="it-IT" dirty="0" smtClean="0"/>
              <a:t>L’innovazione DEE: </a:t>
            </a:r>
          </a:p>
          <a:p>
            <a:pPr lvl="1" algn="just">
              <a:buNone/>
            </a:pPr>
            <a:r>
              <a:rPr lang="it-IT" dirty="0" smtClean="0"/>
              <a:t>	pianificare esperienze di apprendimento progettate a partire dai bisogni educativi del soggetto concreto.</a:t>
            </a:r>
          </a:p>
          <a:p>
            <a:pPr lvl="1" algn="just"/>
            <a:r>
              <a:rPr lang="it-IT" dirty="0" smtClean="0"/>
              <a:t>La </a:t>
            </a:r>
            <a:r>
              <a:rPr lang="it-IT" dirty="0"/>
              <a:t>progettazione ermeneutica esistenziale (PEE) </a:t>
            </a:r>
            <a:r>
              <a:rPr lang="it-IT" dirty="0" smtClean="0"/>
              <a:t>tiene in conto </a:t>
            </a:r>
            <a:r>
              <a:rPr lang="it-IT" dirty="0"/>
              <a:t>la reale condizione educativa del discente nel </a:t>
            </a:r>
            <a:r>
              <a:rPr lang="it-IT" dirty="0" smtClean="0"/>
              <a:t>suo particolare </a:t>
            </a:r>
            <a:r>
              <a:rPr lang="it-IT" dirty="0"/>
              <a:t>momento </a:t>
            </a:r>
            <a:r>
              <a:rPr lang="it-IT" dirty="0" smtClean="0"/>
              <a:t>evolutivo.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500034" y="285728"/>
            <a:ext cx="8229600" cy="1143000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vert="horz" lIns="91440" tIns="45720" rIns="91440" bIns="45720" rtlCol="0" anchor="ctr">
            <a:normAutofit fontScale="92500" lnSpcReduction="2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Progettare nella DIDATTICA ERMENEUTICA ESISTENZIALE</a:t>
            </a:r>
            <a:endParaRPr kumimoji="0" lang="it-IT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Successo formativo DEE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r>
              <a:rPr lang="it-IT" b="1" dirty="0" smtClean="0">
                <a:solidFill>
                  <a:srgbClr val="00B050"/>
                </a:solidFill>
              </a:rPr>
              <a:t>Cosa sì</a:t>
            </a:r>
            <a:endParaRPr lang="it-IT" b="1" dirty="0">
              <a:solidFill>
                <a:srgbClr val="00B050"/>
              </a:solidFill>
            </a:endParaRPr>
          </a:p>
          <a:p>
            <a:pPr lvl="1"/>
            <a:r>
              <a:rPr lang="it-IT" dirty="0"/>
              <a:t>progettazione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delle esperienze</a:t>
            </a:r>
            <a:br>
              <a:rPr lang="it-IT" dirty="0" smtClean="0"/>
            </a:br>
            <a:r>
              <a:rPr lang="it-IT" dirty="0" smtClean="0"/>
              <a:t>di apprendimento</a:t>
            </a:r>
            <a:br>
              <a:rPr lang="it-IT" dirty="0" smtClean="0"/>
            </a:br>
            <a:r>
              <a:rPr lang="it-IT" dirty="0" smtClean="0"/>
              <a:t>a </a:t>
            </a:r>
            <a:r>
              <a:rPr lang="it-IT" dirty="0"/>
              <a:t>partire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dai bisogni </a:t>
            </a:r>
            <a:r>
              <a:rPr lang="it-IT" dirty="0"/>
              <a:t>educativi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del </a:t>
            </a:r>
            <a:r>
              <a:rPr lang="it-IT" dirty="0"/>
              <a:t>soggetto concreto</a:t>
            </a:r>
            <a:endParaRPr lang="it-IT" dirty="0" smtClean="0"/>
          </a:p>
          <a:p>
            <a:pPr lvl="1"/>
            <a:r>
              <a:rPr lang="it-IT" dirty="0"/>
              <a:t>adeguata e proporzionata risposta alle aspettative esistenziali dello studente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b="1" dirty="0" smtClean="0">
                <a:solidFill>
                  <a:srgbClr val="FF0000"/>
                </a:solidFill>
              </a:rPr>
              <a:t>Cosa no</a:t>
            </a:r>
          </a:p>
          <a:p>
            <a:pPr lvl="1"/>
            <a:r>
              <a:rPr lang="it-IT" dirty="0" smtClean="0"/>
              <a:t>mappa dei </a:t>
            </a:r>
            <a:r>
              <a:rPr lang="it-IT" dirty="0"/>
              <a:t>contenuti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da </a:t>
            </a:r>
            <a:r>
              <a:rPr lang="it-IT" dirty="0"/>
              <a:t>trasmettere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definita </a:t>
            </a:r>
            <a:br>
              <a:rPr lang="it-IT" dirty="0" smtClean="0"/>
            </a:br>
            <a:r>
              <a:rPr lang="it-IT" dirty="0" smtClean="0"/>
              <a:t>dalle </a:t>
            </a:r>
            <a:r>
              <a:rPr lang="it-IT" dirty="0"/>
              <a:t>discipline di </a:t>
            </a:r>
            <a:r>
              <a:rPr lang="it-IT" dirty="0" smtClean="0"/>
              <a:t>studio</a:t>
            </a:r>
          </a:p>
          <a:p>
            <a:pPr lvl="1"/>
            <a:r>
              <a:rPr lang="it-IT" dirty="0"/>
              <a:t>successione delle mete educative,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didattiche </a:t>
            </a:r>
            <a:r>
              <a:rPr lang="it-IT" dirty="0"/>
              <a:t>e culturali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in </a:t>
            </a:r>
            <a:r>
              <a:rPr lang="it-IT" dirty="0"/>
              <a:t>modo simile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per </a:t>
            </a:r>
            <a:r>
              <a:rPr lang="it-IT" dirty="0"/>
              <a:t>tutti gli alunni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DEE in situazione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ts val="2700"/>
              </a:lnSpc>
              <a:spcBef>
                <a:spcPts val="0"/>
              </a:spcBef>
            </a:pPr>
            <a:r>
              <a:rPr lang="it-IT" sz="2700" dirty="0" smtClean="0"/>
              <a:t>Progettando DEE, i </a:t>
            </a:r>
            <a:r>
              <a:rPr lang="it-IT" sz="2700" dirty="0"/>
              <a:t>traguardi e le tappe del </a:t>
            </a:r>
            <a:r>
              <a:rPr lang="it-IT" sz="2700" dirty="0" smtClean="0"/>
              <a:t>processo si conoscono (sono fasi progettate, non estemporanee) ma vengono accolte </a:t>
            </a:r>
            <a:r>
              <a:rPr lang="it-IT" sz="2700" dirty="0"/>
              <a:t>la diversità </a:t>
            </a:r>
            <a:r>
              <a:rPr lang="it-IT" sz="2700" dirty="0" smtClean="0"/>
              <a:t>di situazioni</a:t>
            </a:r>
            <a:r>
              <a:rPr lang="it-IT" sz="2700" dirty="0"/>
              <a:t>, </a:t>
            </a:r>
            <a:r>
              <a:rPr lang="it-IT" sz="2700" dirty="0" smtClean="0"/>
              <a:t>domande, percorsi </a:t>
            </a:r>
            <a:r>
              <a:rPr lang="it-IT" sz="2700" dirty="0"/>
              <a:t>e </a:t>
            </a:r>
            <a:r>
              <a:rPr lang="it-IT" sz="2700" dirty="0" smtClean="0"/>
              <a:t>soluzioni, </a:t>
            </a:r>
            <a:r>
              <a:rPr lang="it-IT" sz="2700" dirty="0"/>
              <a:t>in una logica </a:t>
            </a:r>
            <a:r>
              <a:rPr lang="it-IT" sz="2700" dirty="0" smtClean="0"/>
              <a:t>di “crescita </a:t>
            </a:r>
            <a:r>
              <a:rPr lang="it-IT" sz="2700" dirty="0"/>
              <a:t>e maturazione della persona in tutti i suoi aspetti e dimensioni”. </a:t>
            </a:r>
            <a:endParaRPr lang="it-IT" sz="2700" dirty="0" smtClean="0"/>
          </a:p>
          <a:p>
            <a:pPr algn="just">
              <a:lnSpc>
                <a:spcPts val="2700"/>
              </a:lnSpc>
              <a:spcBef>
                <a:spcPts val="0"/>
              </a:spcBef>
            </a:pPr>
            <a:r>
              <a:rPr lang="it-IT" sz="2700" dirty="0" smtClean="0"/>
              <a:t>Il processo DEE si </a:t>
            </a:r>
            <a:r>
              <a:rPr lang="it-IT" sz="2700" dirty="0"/>
              <a:t>pone </a:t>
            </a:r>
            <a:r>
              <a:rPr lang="it-IT" sz="2700" dirty="0" smtClean="0"/>
              <a:t>come obiettivo finale </a:t>
            </a:r>
            <a:br>
              <a:rPr lang="it-IT" sz="2700" dirty="0" smtClean="0"/>
            </a:br>
            <a:r>
              <a:rPr lang="it-IT" sz="2700" dirty="0" smtClean="0"/>
              <a:t>la </a:t>
            </a:r>
            <a:r>
              <a:rPr lang="it-IT" sz="2700" dirty="0"/>
              <a:t>maturazione o l’acquisizione di nuove </a:t>
            </a:r>
            <a:r>
              <a:rPr lang="it-IT" sz="2700" dirty="0" smtClean="0"/>
              <a:t>competenze: al termine del percorso si ha la trasformazione della persona, che diviene matura e competente.</a:t>
            </a:r>
          </a:p>
          <a:p>
            <a:pPr algn="just">
              <a:lnSpc>
                <a:spcPts val="2700"/>
              </a:lnSpc>
              <a:spcBef>
                <a:spcPts val="0"/>
              </a:spcBef>
            </a:pPr>
            <a:r>
              <a:rPr lang="it-IT" sz="2700" dirty="0" smtClean="0"/>
              <a:t>Le nuove competenze vengono </a:t>
            </a:r>
            <a:r>
              <a:rPr lang="it-IT" sz="2700" dirty="0"/>
              <a:t>acquisite attraverso </a:t>
            </a:r>
            <a:r>
              <a:rPr lang="it-IT" sz="2700" dirty="0" smtClean="0"/>
              <a:t>compiti </a:t>
            </a:r>
            <a:r>
              <a:rPr lang="it-IT" sz="2700" dirty="0"/>
              <a:t>di </a:t>
            </a:r>
            <a:r>
              <a:rPr lang="it-IT" sz="2700" dirty="0" smtClean="0"/>
              <a:t>apprendimento, su cui si incentra la prassi didattica. </a:t>
            </a:r>
            <a:endParaRPr lang="it-IT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DEE: le </a:t>
            </a:r>
            <a:r>
              <a:rPr lang="it-IT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unità di apprendimento (UA)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Le unità di apprendimento (UA )</a:t>
            </a:r>
          </a:p>
          <a:p>
            <a:pPr lvl="1"/>
            <a:r>
              <a:rPr lang="it-IT" dirty="0" smtClean="0"/>
              <a:t>partono dagli </a:t>
            </a:r>
            <a:r>
              <a:rPr lang="it-IT" dirty="0"/>
              <a:t>obiettivi formativi (OF</a:t>
            </a:r>
            <a:r>
              <a:rPr lang="it-IT" dirty="0" smtClean="0"/>
              <a:t>);</a:t>
            </a:r>
          </a:p>
          <a:p>
            <a:pPr lvl="1"/>
            <a:r>
              <a:rPr lang="it-IT" dirty="0" smtClean="0"/>
              <a:t>si </a:t>
            </a:r>
            <a:r>
              <a:rPr lang="it-IT" dirty="0"/>
              <a:t>strutturano attorno ai compiti di apprendimento </a:t>
            </a:r>
            <a:r>
              <a:rPr lang="it-IT" dirty="0" smtClean="0"/>
              <a:t>;</a:t>
            </a:r>
          </a:p>
          <a:p>
            <a:pPr lvl="1"/>
            <a:r>
              <a:rPr lang="it-IT" dirty="0" smtClean="0"/>
              <a:t>propongono </a:t>
            </a:r>
            <a:r>
              <a:rPr lang="it-IT" dirty="0"/>
              <a:t>un percorso </a:t>
            </a:r>
            <a:r>
              <a:rPr lang="it-IT" dirty="0" smtClean="0"/>
              <a:t>commisurato al discente (che guarda, cioè, alle sue attese educative e culturali). </a:t>
            </a:r>
            <a:endParaRPr lang="it-IT" dirty="0"/>
          </a:p>
          <a:p>
            <a:pPr lvl="0"/>
            <a:r>
              <a:rPr lang="it-IT" dirty="0" smtClean="0"/>
              <a:t>Le unita didattiche (UD) tradizionali</a:t>
            </a:r>
          </a:p>
          <a:p>
            <a:pPr lvl="1"/>
            <a:r>
              <a:rPr lang="it-IT" dirty="0" smtClean="0"/>
              <a:t> seguono la logica dell’esplorazione coerente e sistematica dei contenuti delle diverse aree disciplinari;</a:t>
            </a:r>
          </a:p>
          <a:p>
            <a:pPr lvl="1"/>
            <a:r>
              <a:rPr lang="it-IT" dirty="0" smtClean="0"/>
              <a:t>il discente è tale in quanto soggetto recettivo dell’azione didattica.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PEE e sua attuazione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ts val="2400"/>
              </a:lnSpc>
              <a:spcBef>
                <a:spcPts val="0"/>
              </a:spcBef>
            </a:pPr>
            <a:r>
              <a:rPr lang="it-IT" sz="3000" b="1" dirty="0"/>
              <a:t>Nella PEE</a:t>
            </a:r>
          </a:p>
          <a:p>
            <a:pPr lvl="1" algn="just">
              <a:lnSpc>
                <a:spcPts val="2400"/>
              </a:lnSpc>
              <a:spcBef>
                <a:spcPts val="0"/>
              </a:spcBef>
            </a:pPr>
            <a:r>
              <a:rPr lang="it-IT" sz="2600" dirty="0"/>
              <a:t>occorre selezionare, calibrare e offrire </a:t>
            </a:r>
            <a:r>
              <a:rPr lang="it-IT" sz="2600" dirty="0" smtClean="0"/>
              <a:t>percorsi e proposte </a:t>
            </a:r>
            <a:r>
              <a:rPr lang="it-IT" sz="2600" dirty="0"/>
              <a:t>di </a:t>
            </a:r>
            <a:r>
              <a:rPr lang="it-IT" sz="2600" dirty="0" smtClean="0"/>
              <a:t>lavoro commisurati alla situazione esistenziale dell’alunno nelle diverse fasi evolutive.</a:t>
            </a:r>
          </a:p>
          <a:p>
            <a:pPr lvl="1" algn="just">
              <a:lnSpc>
                <a:spcPts val="2400"/>
              </a:lnSpc>
              <a:spcBef>
                <a:spcPts val="0"/>
              </a:spcBef>
            </a:pPr>
            <a:r>
              <a:rPr lang="it-IT" sz="2600" dirty="0" smtClean="0"/>
              <a:t>fornire materiali per </a:t>
            </a:r>
            <a:r>
              <a:rPr lang="it-IT" sz="2600" dirty="0"/>
              <a:t>l’elaborazione delle </a:t>
            </a:r>
            <a:r>
              <a:rPr lang="it-IT" sz="2600" dirty="0" smtClean="0"/>
              <a:t>risposte, adeguati alle </a:t>
            </a:r>
            <a:r>
              <a:rPr lang="it-IT" sz="2600" dirty="0"/>
              <a:t>domande educative </a:t>
            </a:r>
            <a:r>
              <a:rPr lang="it-IT" sz="2600" dirty="0" smtClean="0"/>
              <a:t>rilevate. 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endParaRPr lang="it-IT" sz="2600" dirty="0"/>
          </a:p>
          <a:p>
            <a:pPr lvl="0">
              <a:lnSpc>
                <a:spcPts val="2400"/>
              </a:lnSpc>
              <a:spcBef>
                <a:spcPts val="0"/>
              </a:spcBef>
            </a:pPr>
            <a:r>
              <a:rPr lang="it-IT" sz="3000" b="1" spc="-30" dirty="0" smtClean="0"/>
              <a:t>Per attuare il processo </a:t>
            </a:r>
            <a:r>
              <a:rPr lang="it-IT" sz="3000" b="1" spc="-30" dirty="0"/>
              <a:t>di apprendimento si deve: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/>
              <a:t>individuare la domanda </a:t>
            </a:r>
            <a:r>
              <a:rPr lang="it-IT" sz="2600" dirty="0" smtClean="0"/>
              <a:t>educativa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 smtClean="0"/>
              <a:t>portarla </a:t>
            </a:r>
            <a:r>
              <a:rPr lang="it-IT" sz="2600" dirty="0"/>
              <a:t>a chiarificazione, 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 smtClean="0"/>
              <a:t>calibrare l’attività didattica all’alunno 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 smtClean="0"/>
              <a:t>indicare compiti proporzionati alla </a:t>
            </a:r>
            <a:r>
              <a:rPr lang="it-IT" sz="2600" dirty="0"/>
              <a:t>sua domanda, 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/>
              <a:t>condurre il processo di elaborazione della risposta,</a:t>
            </a:r>
          </a:p>
          <a:p>
            <a:pPr lvl="1">
              <a:lnSpc>
                <a:spcPts val="2400"/>
              </a:lnSpc>
              <a:spcBef>
                <a:spcPts val="0"/>
              </a:spcBef>
            </a:pPr>
            <a:r>
              <a:rPr lang="it-IT" sz="2600" dirty="0"/>
              <a:t>verificare</a:t>
            </a:r>
            <a:r>
              <a:rPr lang="it-IT" sz="2600" dirty="0" smtClean="0"/>
              <a:t>, valutare </a:t>
            </a:r>
            <a:r>
              <a:rPr lang="it-IT" sz="2600" dirty="0"/>
              <a:t>e certificare </a:t>
            </a:r>
            <a:r>
              <a:rPr lang="it-IT" sz="2600" dirty="0" smtClean="0"/>
              <a:t>l’avvenuta trasformazione . </a:t>
            </a:r>
            <a:endParaRPr lang="it-IT" sz="2600" dirty="0"/>
          </a:p>
          <a:p>
            <a:pPr>
              <a:lnSpc>
                <a:spcPts val="2500"/>
              </a:lnSpc>
              <a:spcBef>
                <a:spcPts val="0"/>
              </a:spcBef>
            </a:pPr>
            <a:endParaRPr lang="it-IT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PEE: elementi strutturali</a:t>
            </a:r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/>
              <a:t>Gli elementi strutturali della </a:t>
            </a:r>
            <a:r>
              <a:rPr lang="it-IT" dirty="0" smtClean="0"/>
              <a:t>PEE </a:t>
            </a:r>
          </a:p>
          <a:p>
            <a:pPr>
              <a:buNone/>
            </a:pPr>
            <a:r>
              <a:rPr lang="it-IT" dirty="0" smtClean="0"/>
              <a:t>si riconducono alle </a:t>
            </a:r>
            <a:r>
              <a:rPr lang="it-IT" dirty="0"/>
              <a:t>seguenti fasi: </a:t>
            </a:r>
          </a:p>
          <a:p>
            <a:r>
              <a:rPr lang="it-IT" b="1" dirty="0"/>
              <a:t>Fase ideativa: </a:t>
            </a:r>
            <a:endParaRPr lang="it-IT" b="1" dirty="0" smtClean="0"/>
          </a:p>
          <a:p>
            <a:pPr lvl="1" algn="just"/>
            <a:r>
              <a:rPr lang="it-IT" dirty="0" smtClean="0"/>
              <a:t>individuazione </a:t>
            </a:r>
            <a:r>
              <a:rPr lang="it-IT" dirty="0"/>
              <a:t>e definizione della domanda educativa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 </a:t>
            </a:r>
            <a:r>
              <a:rPr lang="it-IT" dirty="0"/>
              <a:t>dei processi di risposta </a:t>
            </a:r>
          </a:p>
          <a:p>
            <a:r>
              <a:rPr lang="it-IT" b="1" dirty="0"/>
              <a:t>Fase applicativa:</a:t>
            </a:r>
            <a:r>
              <a:rPr lang="it-IT" dirty="0"/>
              <a:t> </a:t>
            </a:r>
            <a:endParaRPr lang="it-IT" dirty="0" smtClean="0"/>
          </a:p>
          <a:p>
            <a:pPr lvl="1"/>
            <a:r>
              <a:rPr lang="it-IT" dirty="0" smtClean="0"/>
              <a:t>indicazione </a:t>
            </a:r>
            <a:r>
              <a:rPr lang="it-IT" dirty="0"/>
              <a:t>del compito di apprendimento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 </a:t>
            </a:r>
            <a:r>
              <a:rPr lang="it-IT" dirty="0"/>
              <a:t>organizzazione del lavoro </a:t>
            </a:r>
          </a:p>
          <a:p>
            <a:r>
              <a:rPr lang="it-IT" b="1" dirty="0"/>
              <a:t>Fase valutativa:</a:t>
            </a:r>
            <a:r>
              <a:rPr lang="it-IT" dirty="0"/>
              <a:t> </a:t>
            </a:r>
            <a:endParaRPr lang="it-IT" dirty="0" smtClean="0"/>
          </a:p>
          <a:p>
            <a:pPr lvl="1" algn="just"/>
            <a:r>
              <a:rPr lang="it-IT" dirty="0" smtClean="0"/>
              <a:t>individuazione </a:t>
            </a:r>
            <a:r>
              <a:rPr lang="it-IT" dirty="0"/>
              <a:t>del compito di verifica e dei criteri e dei livelli per la valutazione e certificazione della competenza attesa.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normAutofit fontScale="90000"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PROGETTARE NELLA DIDATTICA ERMENEUTICA ESISTENZIALE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 smtClean="0"/>
              <a:t>La </a:t>
            </a:r>
            <a:r>
              <a:rPr lang="it-IT" b="1" dirty="0"/>
              <a:t>DEE </a:t>
            </a:r>
            <a:r>
              <a:rPr lang="it-IT" b="1" dirty="0" smtClean="0"/>
              <a:t>intende </a:t>
            </a:r>
          </a:p>
          <a:p>
            <a:endParaRPr lang="it-IT" dirty="0" smtClean="0"/>
          </a:p>
          <a:p>
            <a:pPr lvl="1"/>
            <a:r>
              <a:rPr lang="it-IT" dirty="0" smtClean="0"/>
              <a:t>tradurre </a:t>
            </a:r>
            <a:r>
              <a:rPr lang="it-IT" dirty="0"/>
              <a:t>nella prassi didattica la visione educativa propria della pedagogia ermeneutica esistenziale 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mettere al centro dell’azione didattica i bisogni educativi ed esistenziali dello studente </a:t>
            </a:r>
          </a:p>
          <a:p>
            <a:pPr lvl="1"/>
            <a:endParaRPr lang="it-IT" dirty="0"/>
          </a:p>
          <a:p>
            <a:pPr lvl="1"/>
            <a:r>
              <a:rPr lang="it-IT" dirty="0" smtClean="0"/>
              <a:t>verificare l’avvenuta trasformazione come maturazione e acquisizione di competenze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1802</Words>
  <Application>Microsoft Office PowerPoint</Application>
  <PresentationFormat>Presentazione su schermo (4:3)</PresentationFormat>
  <Paragraphs>288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Diapositiva 1</vt:lpstr>
      <vt:lpstr>Progettare nella DIDATTICA ERMENEUTICA ESISTENZIALE</vt:lpstr>
      <vt:lpstr>Diapositiva 3</vt:lpstr>
      <vt:lpstr>Successo formativo DEE</vt:lpstr>
      <vt:lpstr>DEE in situazione</vt:lpstr>
      <vt:lpstr>DEE: le unità di apprendimento (UA)</vt:lpstr>
      <vt:lpstr>PEE e sua attuazione</vt:lpstr>
      <vt:lpstr>PEE: elementi strutturali</vt:lpstr>
      <vt:lpstr>PROGETTARE NELLA DIDATTICA ERMENEUTICA ESISTENZIALE</vt:lpstr>
      <vt:lpstr>DOCUMENTI DELLA PROGETTAZIONE E PROSPETTIVA DEE</vt:lpstr>
      <vt:lpstr>DOCUMENTI DELLA PROGETTAZIONE E PROSPETTIVA DEE</vt:lpstr>
      <vt:lpstr>DOCUMENTI DELLA PROGETTAZIONE E PROSPETTIVA DEE</vt:lpstr>
      <vt:lpstr>DOCUMENTI DELLA PROGETTAZIONE E PROSPETTIVA DEE</vt:lpstr>
      <vt:lpstr>IL POF  nella logica della DEE</vt:lpstr>
      <vt:lpstr>Diapositiva 15</vt:lpstr>
      <vt:lpstr>Il Progetto e il Piano di lavoro annuali nella prospettiva della DEE</vt:lpstr>
      <vt:lpstr>Il Progetto e il Piano di lavoro annuali nella prospettiva della DEE</vt:lpstr>
      <vt:lpstr>Diapositiva 18</vt:lpstr>
      <vt:lpstr>Diapositiva 19</vt:lpstr>
      <vt:lpstr>Diapositiva 20</vt:lpstr>
      <vt:lpstr>Diapositiva 21</vt:lpstr>
      <vt:lpstr>PROCESSO ERMENEUTICO ESISTENZIALE</vt:lpstr>
      <vt:lpstr>PROCESSO DI PROGETTAZIONE nella sua fase applicativa</vt:lpstr>
      <vt:lpstr>PROCESSO DI PROGETTAZIONE nella sua fase applicativa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DENTRO LA DEE</dc:title>
  <dc:creator>stefyegas</dc:creator>
  <cp:lastModifiedBy>stefyegas</cp:lastModifiedBy>
  <cp:revision>67</cp:revision>
  <dcterms:created xsi:type="dcterms:W3CDTF">2012-06-11T07:19:14Z</dcterms:created>
  <dcterms:modified xsi:type="dcterms:W3CDTF">2012-06-11T18:58:23Z</dcterms:modified>
</cp:coreProperties>
</file>